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82" r:id="rId6"/>
    <p:sldId id="258" r:id="rId7"/>
    <p:sldId id="260" r:id="rId8"/>
    <p:sldId id="257" r:id="rId9"/>
    <p:sldId id="259" r:id="rId10"/>
    <p:sldId id="264" r:id="rId11"/>
    <p:sldId id="263" r:id="rId12"/>
    <p:sldId id="276" r:id="rId13"/>
    <p:sldId id="284" r:id="rId14"/>
    <p:sldId id="285" r:id="rId15"/>
    <p:sldId id="286" r:id="rId16"/>
    <p:sldId id="283" r:id="rId17"/>
    <p:sldId id="287" r:id="rId18"/>
    <p:sldId id="288" r:id="rId19"/>
    <p:sldId id="293" r:id="rId20"/>
    <p:sldId id="265" r:id="rId21"/>
    <p:sldId id="269" r:id="rId22"/>
    <p:sldId id="268" r:id="rId23"/>
    <p:sldId id="270" r:id="rId24"/>
    <p:sldId id="267" r:id="rId25"/>
    <p:sldId id="271" r:id="rId26"/>
    <p:sldId id="273" r:id="rId27"/>
    <p:sldId id="272" r:id="rId28"/>
    <p:sldId id="298" r:id="rId29"/>
    <p:sldId id="274" r:id="rId30"/>
    <p:sldId id="296" r:id="rId31"/>
    <p:sldId id="291" r:id="rId32"/>
    <p:sldId id="292" r:id="rId33"/>
    <p:sldId id="294" r:id="rId34"/>
    <p:sldId id="277" r:id="rId35"/>
    <p:sldId id="278" r:id="rId36"/>
    <p:sldId id="279" r:id="rId37"/>
    <p:sldId id="280" r:id="rId38"/>
    <p:sldId id="281" r:id="rId39"/>
    <p:sldId id="295" r:id="rId40"/>
    <p:sldId id="29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66BC58-B126-FE8C-0EF2-F9E463C80206}" v="14" dt="2025-02-18T17:20:56.941"/>
    <p1510:client id="{176A8F5E-4688-DF45-48BE-D5599DAF4411}" v="4" dt="2025-02-18T15:27:27.013"/>
    <p1510:client id="{227F93DD-2894-4E2C-6FEF-A14E0A4FFBB5}" v="102" dt="2025-02-18T17:14:12.502"/>
    <p1510:client id="{2A2E1EF7-FAE9-3BEF-6A3C-5BB80B349BF3}" v="5" dt="2025-02-18T15:36:55.085"/>
    <p1510:client id="{2FF60A47-1D58-D2E1-89DC-20E0F3808912}" v="1170" dt="2025-02-18T04:25:02.920"/>
    <p1510:client id="{396DD8D0-DBCC-4C88-B92C-0CAAF2BA68D7}" v="1745" dt="2025-02-18T18:03:44.084"/>
    <p1510:client id="{41EA4B99-3A24-8EDC-304B-CE498396CD44}" v="2100" dt="2025-02-18T08:18:54.380"/>
    <p1510:client id="{65C53F34-29C0-C814-FAB6-D886AEED0D2B}" v="216" dt="2025-02-17T20:17:05.578"/>
    <p1510:client id="{943E901A-52E5-F645-4F0A-EA12D938B5B8}" v="1607" dt="2025-02-17T23:27:45.627"/>
    <p1510:client id="{B4822D82-C53F-A364-CED0-DC77CB68398F}" v="6" dt="2025-02-18T01:55:36.566"/>
    <p1510:client id="{CB02BB42-08FB-BC6A-9DD8-93B2249A73DC}" v="107" dt="2025-02-18T17:05:19.035"/>
    <p1510:client id="{CC16AB19-4064-B0B3-9EF8-1690BB8D13D7}" v="104" dt="2025-02-18T16:38:00.669"/>
    <p1510:client id="{F72CEAC3-0877-54A6-BC77-E737938EDFD5}" v="392" dt="2025-02-18T16:42:53.4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92" autoAdjust="0"/>
    <p:restoredTop sz="94660"/>
  </p:normalViewPr>
  <p:slideViewPr>
    <p:cSldViewPr snapToGrid="0">
      <p:cViewPr varScale="1">
        <p:scale>
          <a:sx n="60" d="100"/>
          <a:sy n="60" d="100"/>
        </p:scale>
        <p:origin x="57" y="26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83851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39068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78425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60685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49641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57424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2/18/2025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81561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2/18/2025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23781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07075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31889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52564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2/18/2025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5004589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1F7E16-5815-5877-A484-1BE3285E5C34}"/>
              </a:ext>
            </a:extLst>
          </p:cNvPr>
          <p:cNvSpPr>
            <a:spLocks noGrp="1"/>
          </p:cNvSpPr>
          <p:nvPr>
            <p:ph type="ctrTitle"/>
          </p:nvPr>
        </p:nvSpPr>
        <p:spPr>
          <a:xfrm>
            <a:off x="638882" y="3577456"/>
            <a:ext cx="10909640" cy="1687814"/>
          </a:xfrm>
        </p:spPr>
        <p:txBody>
          <a:bodyPr anchor="b">
            <a:normAutofit/>
          </a:bodyPr>
          <a:lstStyle/>
          <a:p>
            <a:r>
              <a:rPr lang="en-US" sz="6600"/>
              <a:t>PegHead</a:t>
            </a:r>
          </a:p>
        </p:txBody>
      </p:sp>
      <p:sp>
        <p:nvSpPr>
          <p:cNvPr id="3" name="Subtitle 2">
            <a:extLst>
              <a:ext uri="{FF2B5EF4-FFF2-40B4-BE49-F238E27FC236}">
                <a16:creationId xmlns:a16="http://schemas.microsoft.com/office/drawing/2014/main" id="{A368FFE1-CDF4-93C1-FDF8-4ECC7FFFD25A}"/>
              </a:ext>
            </a:extLst>
          </p:cNvPr>
          <p:cNvSpPr>
            <a:spLocks noGrp="1"/>
          </p:cNvSpPr>
          <p:nvPr>
            <p:ph type="subTitle" idx="1"/>
          </p:nvPr>
        </p:nvSpPr>
        <p:spPr>
          <a:xfrm>
            <a:off x="638881" y="5660607"/>
            <a:ext cx="10909643" cy="552659"/>
          </a:xfrm>
        </p:spPr>
        <p:txBody>
          <a:bodyPr vert="horz" lIns="91440" tIns="45720" rIns="91440" bIns="45720" rtlCol="0" anchor="t">
            <a:normAutofit/>
          </a:bodyPr>
          <a:lstStyle/>
          <a:p>
            <a:r>
              <a:rPr lang="en-US"/>
              <a:t>Project Maroon</a:t>
            </a:r>
          </a:p>
        </p:txBody>
      </p:sp>
      <p:pic>
        <p:nvPicPr>
          <p:cNvPr id="4" name="Content Placeholder 3" descr="A logo of a pirate&#10;&#10;AI-generated content may be incorrect.">
            <a:extLst>
              <a:ext uri="{FF2B5EF4-FFF2-40B4-BE49-F238E27FC236}">
                <a16:creationId xmlns:a16="http://schemas.microsoft.com/office/drawing/2014/main" id="{26E0647D-43F0-34E9-833F-1D53CA74169C}"/>
              </a:ext>
            </a:extLst>
          </p:cNvPr>
          <p:cNvPicPr>
            <a:picLocks noChangeAspect="1"/>
          </p:cNvPicPr>
          <p:nvPr/>
        </p:nvPicPr>
        <p:blipFill>
          <a:blip r:embed="rId2"/>
          <a:srcRect l="33609" t="20678" r="33333" b="21359"/>
          <a:stretch/>
        </p:blipFill>
        <p:spPr>
          <a:xfrm>
            <a:off x="4709767" y="591670"/>
            <a:ext cx="2767870" cy="2742004"/>
          </a:xfrm>
          <a:prstGeom prst="rect">
            <a:avLst/>
          </a:prstGeom>
        </p:spPr>
      </p:pic>
      <p:sp>
        <p:nvSpPr>
          <p:cNvPr id="11"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2030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11559-FFDD-BC02-834C-4F026F377BF8}"/>
              </a:ext>
            </a:extLst>
          </p:cNvPr>
          <p:cNvSpPr>
            <a:spLocks noGrp="1"/>
          </p:cNvSpPr>
          <p:nvPr>
            <p:ph type="title"/>
          </p:nvPr>
        </p:nvSpPr>
        <p:spPr/>
        <p:txBody>
          <a:bodyPr/>
          <a:lstStyle/>
          <a:p>
            <a:r>
              <a:rPr lang="en-US"/>
              <a:t>Enoch: Context Diagram</a:t>
            </a:r>
          </a:p>
        </p:txBody>
      </p:sp>
      <p:pic>
        <p:nvPicPr>
          <p:cNvPr id="5" name="Content Placeholder 4" descr="A diagram of a computer system&#10;&#10;Description automatically generated">
            <a:extLst>
              <a:ext uri="{FF2B5EF4-FFF2-40B4-BE49-F238E27FC236}">
                <a16:creationId xmlns:a16="http://schemas.microsoft.com/office/drawing/2014/main" id="{AF38ED3F-8DB4-B928-291D-7D0F04A418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5990" y="1690688"/>
            <a:ext cx="6160018" cy="1455320"/>
          </a:xfrm>
        </p:spPr>
      </p:pic>
      <p:pic>
        <p:nvPicPr>
          <p:cNvPr id="6" name="Content Placeholder 3" descr="A logo of a pirate&#10;&#10;AI-generated content may be incorrect.">
            <a:extLst>
              <a:ext uri="{FF2B5EF4-FFF2-40B4-BE49-F238E27FC236}">
                <a16:creationId xmlns:a16="http://schemas.microsoft.com/office/drawing/2014/main" id="{1F20FD8F-EBDD-7CC7-61A0-7EC23A842821}"/>
              </a:ext>
            </a:extLst>
          </p:cNvPr>
          <p:cNvPicPr>
            <a:picLocks noChangeAspect="1"/>
          </p:cNvPicPr>
          <p:nvPr/>
        </p:nvPicPr>
        <p:blipFill>
          <a:blip r:embed="rId3"/>
          <a:srcRect l="33609" t="20678" r="33333" b="21359"/>
          <a:stretch/>
        </p:blipFill>
        <p:spPr>
          <a:xfrm>
            <a:off x="10687792" y="2905"/>
            <a:ext cx="1507044" cy="1503809"/>
          </a:xfrm>
          <a:prstGeom prst="rect">
            <a:avLst/>
          </a:prstGeom>
        </p:spPr>
      </p:pic>
      <p:pic>
        <p:nvPicPr>
          <p:cNvPr id="3" name="Picture 2" descr="A cartoon of a person holding a sword and a sword&#10;&#10;AI-generated content may be incorrect.">
            <a:extLst>
              <a:ext uri="{FF2B5EF4-FFF2-40B4-BE49-F238E27FC236}">
                <a16:creationId xmlns:a16="http://schemas.microsoft.com/office/drawing/2014/main" id="{EE5E4B7B-3F47-2995-7427-54E8EE33EDC3}"/>
              </a:ext>
            </a:extLst>
          </p:cNvPr>
          <p:cNvPicPr>
            <a:picLocks noChangeAspect="1"/>
          </p:cNvPicPr>
          <p:nvPr/>
        </p:nvPicPr>
        <p:blipFill>
          <a:blip r:embed="rId4"/>
          <a:stretch>
            <a:fillRect/>
          </a:stretch>
        </p:blipFill>
        <p:spPr>
          <a:xfrm>
            <a:off x="2969290" y="3429000"/>
            <a:ext cx="6253419" cy="3308631"/>
          </a:xfrm>
          <a:prstGeom prst="rect">
            <a:avLst/>
          </a:prstGeom>
          <a:ln>
            <a:noFill/>
          </a:ln>
        </p:spPr>
      </p:pic>
    </p:spTree>
    <p:extLst>
      <p:ext uri="{BB962C8B-B14F-4D97-AF65-F5344CB8AC3E}">
        <p14:creationId xmlns:p14="http://schemas.microsoft.com/office/powerpoint/2010/main" val="1526110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42BFF-6A71-52F1-B751-96013708094E}"/>
              </a:ext>
            </a:extLst>
          </p:cNvPr>
          <p:cNvSpPr>
            <a:spLocks noGrp="1"/>
          </p:cNvSpPr>
          <p:nvPr>
            <p:ph type="title"/>
          </p:nvPr>
        </p:nvSpPr>
        <p:spPr/>
        <p:txBody>
          <a:bodyPr/>
          <a:lstStyle/>
          <a:p>
            <a:r>
              <a:rPr lang="en-US" dirty="0"/>
              <a:t>Enoch: Diagram 0</a:t>
            </a:r>
          </a:p>
        </p:txBody>
      </p:sp>
      <p:pic>
        <p:nvPicPr>
          <p:cNvPr id="5" name="Content Placeholder 4" descr="A diagram of a game&#10;&#10;Description automatically generated">
            <a:extLst>
              <a:ext uri="{FF2B5EF4-FFF2-40B4-BE49-F238E27FC236}">
                <a16:creationId xmlns:a16="http://schemas.microsoft.com/office/drawing/2014/main" id="{3657FC4F-B4A5-DC98-3553-D4DD5F2120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9795" y="1690688"/>
            <a:ext cx="8772525" cy="4305300"/>
          </a:xfrm>
        </p:spPr>
      </p:pic>
      <p:pic>
        <p:nvPicPr>
          <p:cNvPr id="6" name="Content Placeholder 3" descr="A logo of a pirate&#10;&#10;AI-generated content may be incorrect.">
            <a:extLst>
              <a:ext uri="{FF2B5EF4-FFF2-40B4-BE49-F238E27FC236}">
                <a16:creationId xmlns:a16="http://schemas.microsoft.com/office/drawing/2014/main" id="{4596629F-CA57-0805-0096-6B53FAB27D19}"/>
              </a:ext>
            </a:extLst>
          </p:cNvPr>
          <p:cNvPicPr>
            <a:picLocks noChangeAspect="1"/>
          </p:cNvPicPr>
          <p:nvPr/>
        </p:nvPicPr>
        <p:blipFill>
          <a:blip r:embed="rId3"/>
          <a:srcRect l="33609" t="20678" r="33333" b="21359"/>
          <a:stretch/>
        </p:blipFill>
        <p:spPr>
          <a:xfrm>
            <a:off x="10687792" y="2905"/>
            <a:ext cx="1507044" cy="1503809"/>
          </a:xfrm>
          <a:prstGeom prst="rect">
            <a:avLst/>
          </a:prstGeom>
        </p:spPr>
      </p:pic>
    </p:spTree>
    <p:extLst>
      <p:ext uri="{BB962C8B-B14F-4D97-AF65-F5344CB8AC3E}">
        <p14:creationId xmlns:p14="http://schemas.microsoft.com/office/powerpoint/2010/main" val="3345747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02D9B-5846-6F68-23E1-E35E01AD72ED}"/>
              </a:ext>
            </a:extLst>
          </p:cNvPr>
          <p:cNvSpPr>
            <a:spLocks noGrp="1"/>
          </p:cNvSpPr>
          <p:nvPr>
            <p:ph type="title"/>
          </p:nvPr>
        </p:nvSpPr>
        <p:spPr/>
        <p:txBody>
          <a:bodyPr/>
          <a:lstStyle/>
          <a:p>
            <a:r>
              <a:rPr lang="en-US" dirty="0"/>
              <a:t>Global Use Case</a:t>
            </a:r>
          </a:p>
        </p:txBody>
      </p:sp>
      <p:pic>
        <p:nvPicPr>
          <p:cNvPr id="4" name="Content Placeholder 3" descr="A logo of a pirate&#10;&#10;AI-generated content may be incorrect.">
            <a:extLst>
              <a:ext uri="{FF2B5EF4-FFF2-40B4-BE49-F238E27FC236}">
                <a16:creationId xmlns:a16="http://schemas.microsoft.com/office/drawing/2014/main" id="{61ED9183-9568-78A3-DCD9-23C0A56D0A60}"/>
              </a:ext>
            </a:extLst>
          </p:cNvPr>
          <p:cNvPicPr>
            <a:picLocks noChangeAspect="1"/>
          </p:cNvPicPr>
          <p:nvPr/>
        </p:nvPicPr>
        <p:blipFill>
          <a:blip r:embed="rId2"/>
          <a:srcRect l="33609" t="20678" r="33333" b="21359"/>
          <a:stretch/>
        </p:blipFill>
        <p:spPr>
          <a:xfrm>
            <a:off x="10687792" y="2905"/>
            <a:ext cx="1507044" cy="1503809"/>
          </a:xfrm>
          <a:prstGeom prst="rect">
            <a:avLst/>
          </a:prstGeom>
        </p:spPr>
      </p:pic>
      <p:pic>
        <p:nvPicPr>
          <p:cNvPr id="8" name="Content Placeholder 7" descr="A diagram of a game">
            <a:extLst>
              <a:ext uri="{FF2B5EF4-FFF2-40B4-BE49-F238E27FC236}">
                <a16:creationId xmlns:a16="http://schemas.microsoft.com/office/drawing/2014/main" id="{6885B77E-49D1-6D43-900B-091C7E4C886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02248" y="1599048"/>
            <a:ext cx="6790971" cy="4777476"/>
          </a:xfrm>
          <a:ln>
            <a:noFill/>
          </a:ln>
        </p:spPr>
      </p:pic>
    </p:spTree>
    <p:extLst>
      <p:ext uri="{BB962C8B-B14F-4D97-AF65-F5344CB8AC3E}">
        <p14:creationId xmlns:p14="http://schemas.microsoft.com/office/powerpoint/2010/main" val="1951772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1" name="Rectangle 1120">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FBE63B-6FC0-5324-55E4-5A4F80AE9438}"/>
              </a:ext>
            </a:extLst>
          </p:cNvPr>
          <p:cNvSpPr>
            <a:spLocks noGrp="1"/>
          </p:cNvSpPr>
          <p:nvPr>
            <p:ph type="title"/>
          </p:nvPr>
        </p:nvSpPr>
        <p:spPr>
          <a:xfrm>
            <a:off x="836679" y="723898"/>
            <a:ext cx="6002110" cy="1495425"/>
          </a:xfrm>
        </p:spPr>
        <p:txBody>
          <a:bodyPr>
            <a:normAutofit/>
          </a:bodyPr>
          <a:lstStyle/>
          <a:p>
            <a:r>
              <a:rPr lang="en-US" sz="4000"/>
              <a:t>Enoch: Player Movement</a:t>
            </a:r>
          </a:p>
        </p:txBody>
      </p:sp>
      <p:sp>
        <p:nvSpPr>
          <p:cNvPr id="3" name="Content Placeholder 2">
            <a:extLst>
              <a:ext uri="{FF2B5EF4-FFF2-40B4-BE49-F238E27FC236}">
                <a16:creationId xmlns:a16="http://schemas.microsoft.com/office/drawing/2014/main" id="{0268AE5B-7001-0B5C-25F7-A54BD3103E23}"/>
              </a:ext>
            </a:extLst>
          </p:cNvPr>
          <p:cNvSpPr>
            <a:spLocks noGrp="1"/>
          </p:cNvSpPr>
          <p:nvPr>
            <p:ph idx="1"/>
          </p:nvPr>
        </p:nvSpPr>
        <p:spPr>
          <a:xfrm>
            <a:off x="836680" y="2405067"/>
            <a:ext cx="6002110" cy="3729034"/>
          </a:xfrm>
        </p:spPr>
        <p:txBody>
          <a:bodyPr>
            <a:normAutofit/>
          </a:bodyPr>
          <a:lstStyle/>
          <a:p>
            <a:r>
              <a:rPr lang="en-US" sz="2000"/>
              <a:t>Player movement in the game is controlled through directional inputs on the keyboard (WASD or </a:t>
            </a:r>
            <a:r>
              <a:rPr lang="en-US" sz="2000" err="1"/>
              <a:t>Arrowkeys</a:t>
            </a:r>
            <a:r>
              <a:rPr lang="en-US" sz="2000"/>
              <a:t>), allowing the player to move left, right, jump, and dash, with the physics system handling collision detection and movement constraints to ensure smooth and responsive gameplay.</a:t>
            </a:r>
          </a:p>
          <a:p>
            <a:r>
              <a:rPr lang="en-US" sz="2000" b="1"/>
              <a:t>High Priority</a:t>
            </a:r>
            <a:r>
              <a:rPr lang="en-US" sz="2000"/>
              <a:t>:</a:t>
            </a:r>
            <a:r>
              <a:rPr lang="en-US" sz="2000" b="1"/>
              <a:t> </a:t>
            </a:r>
            <a:r>
              <a:rPr lang="en-US" sz="2000"/>
              <a:t>The user wouldn’t have a game to play without a player.</a:t>
            </a:r>
          </a:p>
          <a:p>
            <a:r>
              <a:rPr lang="en-US" sz="2000" b="1"/>
              <a:t>Low Complexity</a:t>
            </a:r>
            <a:r>
              <a:rPr lang="en-US" sz="2000"/>
              <a:t>: Just need to design an intuitive and rewarding movement system.</a:t>
            </a:r>
            <a:endParaRPr lang="en-US" sz="2000" b="1"/>
          </a:p>
        </p:txBody>
      </p:sp>
      <p:pic>
        <p:nvPicPr>
          <p:cNvPr id="1116" name="Picture 1115" descr="A cartoon of a person holding an object&#10;&#10;AI-generated content may be incorrect.">
            <a:extLst>
              <a:ext uri="{FF2B5EF4-FFF2-40B4-BE49-F238E27FC236}">
                <a16:creationId xmlns:a16="http://schemas.microsoft.com/office/drawing/2014/main" id="{D3DF4BF2-56B8-AE8A-9ABE-EB973C2DC4A1}"/>
              </a:ext>
            </a:extLst>
          </p:cNvPr>
          <p:cNvPicPr>
            <a:picLocks noChangeAspect="1"/>
          </p:cNvPicPr>
          <p:nvPr/>
        </p:nvPicPr>
        <p:blipFill>
          <a:blip r:embed="rId2"/>
          <a:srcRect r="2610"/>
          <a:stretch/>
        </p:blipFill>
        <p:spPr>
          <a:xfrm>
            <a:off x="7583415" y="914400"/>
            <a:ext cx="3611290" cy="4960620"/>
          </a:xfrm>
          <a:prstGeom prst="rect">
            <a:avLst/>
          </a:prstGeom>
          <a:effectLst/>
        </p:spPr>
      </p:pic>
      <p:pic>
        <p:nvPicPr>
          <p:cNvPr id="1117" name="Content Placeholder 3" descr="A logo of a pirate&#10;&#10;AI-generated content may be incorrect.">
            <a:extLst>
              <a:ext uri="{FF2B5EF4-FFF2-40B4-BE49-F238E27FC236}">
                <a16:creationId xmlns:a16="http://schemas.microsoft.com/office/drawing/2014/main" id="{8D612717-7D54-9EFE-8C91-745F4FEDDEF6}"/>
              </a:ext>
            </a:extLst>
          </p:cNvPr>
          <p:cNvPicPr>
            <a:picLocks noChangeAspect="1"/>
          </p:cNvPicPr>
          <p:nvPr/>
        </p:nvPicPr>
        <p:blipFill>
          <a:blip r:embed="rId3"/>
          <a:srcRect l="33609" t="20678" r="33333" b="21359"/>
          <a:stretch/>
        </p:blipFill>
        <p:spPr>
          <a:xfrm>
            <a:off x="10687792" y="2905"/>
            <a:ext cx="1507044" cy="1503809"/>
          </a:xfrm>
          <a:prstGeom prst="rect">
            <a:avLst/>
          </a:prstGeom>
        </p:spPr>
      </p:pic>
    </p:spTree>
    <p:extLst>
      <p:ext uri="{BB962C8B-B14F-4D97-AF65-F5344CB8AC3E}">
        <p14:creationId xmlns:p14="http://schemas.microsoft.com/office/powerpoint/2010/main" val="2337832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EE8E288-B22D-A120-8949-D59DE2A86AA4}"/>
              </a:ext>
            </a:extLst>
          </p:cNvPr>
          <p:cNvSpPr>
            <a:spLocks noGrp="1"/>
          </p:cNvSpPr>
          <p:nvPr>
            <p:ph type="title"/>
          </p:nvPr>
        </p:nvSpPr>
        <p:spPr>
          <a:xfrm>
            <a:off x="1137034" y="609597"/>
            <a:ext cx="9392421" cy="1330841"/>
          </a:xfrm>
        </p:spPr>
        <p:txBody>
          <a:bodyPr>
            <a:normAutofit/>
          </a:bodyPr>
          <a:lstStyle/>
          <a:p>
            <a:r>
              <a:rPr lang="en-US"/>
              <a:t>Enoch: Player Attack System</a:t>
            </a:r>
          </a:p>
        </p:txBody>
      </p:sp>
      <p:sp>
        <p:nvSpPr>
          <p:cNvPr id="3" name="Content Placeholder 2">
            <a:extLst>
              <a:ext uri="{FF2B5EF4-FFF2-40B4-BE49-F238E27FC236}">
                <a16:creationId xmlns:a16="http://schemas.microsoft.com/office/drawing/2014/main" id="{08BF8CDA-050F-7115-53A1-1F777A95CE47}"/>
              </a:ext>
            </a:extLst>
          </p:cNvPr>
          <p:cNvSpPr>
            <a:spLocks noGrp="1"/>
          </p:cNvSpPr>
          <p:nvPr>
            <p:ph idx="1"/>
          </p:nvPr>
        </p:nvSpPr>
        <p:spPr>
          <a:xfrm>
            <a:off x="1137034" y="2198362"/>
            <a:ext cx="4958966" cy="3917773"/>
          </a:xfrm>
        </p:spPr>
        <p:txBody>
          <a:bodyPr>
            <a:normAutofit/>
          </a:bodyPr>
          <a:lstStyle/>
          <a:p>
            <a:r>
              <a:rPr lang="en-US" sz="2000"/>
              <a:t>The attack system is responsible for handling player combat mechanics, including attack animations, hit detection, and any damage interactions. It will ensure a smooth and rewarding combat movement system.</a:t>
            </a:r>
          </a:p>
          <a:p>
            <a:r>
              <a:rPr lang="en-US" sz="2000" b="1"/>
              <a:t>High Priority</a:t>
            </a:r>
            <a:r>
              <a:rPr lang="en-US" sz="2000"/>
              <a:t>:</a:t>
            </a:r>
            <a:r>
              <a:rPr lang="en-US" sz="2000" b="1"/>
              <a:t> </a:t>
            </a:r>
            <a:r>
              <a:rPr lang="en-US" sz="2000"/>
              <a:t>The user wouldn’t enjoy the game if all they could do was move around.</a:t>
            </a:r>
          </a:p>
          <a:p>
            <a:r>
              <a:rPr lang="en-US" sz="2000" b="1"/>
              <a:t>Medium Complexity</a:t>
            </a:r>
            <a:r>
              <a:rPr lang="en-US" sz="2000"/>
              <a:t>: Need to make sure the combat is fair, rewarding, but still difficult.</a:t>
            </a:r>
          </a:p>
        </p:txBody>
      </p:sp>
      <p:pic>
        <p:nvPicPr>
          <p:cNvPr id="6" name="Picture 5" descr="A cartoon of a rabbit shooting a broom&#10;&#10;AI-generated content may be incorrect.">
            <a:extLst>
              <a:ext uri="{FF2B5EF4-FFF2-40B4-BE49-F238E27FC236}">
                <a16:creationId xmlns:a16="http://schemas.microsoft.com/office/drawing/2014/main" id="{5D4F8F3D-F930-D8BE-0181-20FF657245CD}"/>
              </a:ext>
            </a:extLst>
          </p:cNvPr>
          <p:cNvPicPr>
            <a:picLocks noChangeAspect="1"/>
          </p:cNvPicPr>
          <p:nvPr/>
        </p:nvPicPr>
        <p:blipFill>
          <a:blip r:embed="rId2"/>
          <a:stretch>
            <a:fillRect/>
          </a:stretch>
        </p:blipFill>
        <p:spPr>
          <a:xfrm>
            <a:off x="6719367" y="2787932"/>
            <a:ext cx="4788505" cy="2549878"/>
          </a:xfrm>
          <a:prstGeom prst="rect">
            <a:avLst/>
          </a:prstGeom>
        </p:spPr>
      </p:pic>
      <p:sp>
        <p:nvSpPr>
          <p:cNvPr id="15" name="Freeform: Shape 1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Content Placeholder 3" descr="A logo of a pirate&#10;&#10;AI-generated content may be incorrect.">
            <a:extLst>
              <a:ext uri="{FF2B5EF4-FFF2-40B4-BE49-F238E27FC236}">
                <a16:creationId xmlns:a16="http://schemas.microsoft.com/office/drawing/2014/main" id="{F062FAA6-AE96-0BF9-4862-531A3D4BC608}"/>
              </a:ext>
            </a:extLst>
          </p:cNvPr>
          <p:cNvPicPr>
            <a:picLocks noChangeAspect="1"/>
          </p:cNvPicPr>
          <p:nvPr/>
        </p:nvPicPr>
        <p:blipFill>
          <a:blip r:embed="rId3"/>
          <a:srcRect l="33609" t="20678" r="33333" b="21359"/>
          <a:stretch/>
        </p:blipFill>
        <p:spPr>
          <a:xfrm>
            <a:off x="10687792" y="2905"/>
            <a:ext cx="1507044" cy="1503809"/>
          </a:xfrm>
          <a:prstGeom prst="rect">
            <a:avLst/>
          </a:prstGeom>
        </p:spPr>
      </p:pic>
    </p:spTree>
    <p:extLst>
      <p:ext uri="{BB962C8B-B14F-4D97-AF65-F5344CB8AC3E}">
        <p14:creationId xmlns:p14="http://schemas.microsoft.com/office/powerpoint/2010/main" val="1006537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50D8C48-0781-8730-6E7F-F7C9555AE301}"/>
              </a:ext>
            </a:extLst>
          </p:cNvPr>
          <p:cNvSpPr>
            <a:spLocks noGrp="1"/>
          </p:cNvSpPr>
          <p:nvPr>
            <p:ph type="title"/>
          </p:nvPr>
        </p:nvSpPr>
        <p:spPr>
          <a:xfrm>
            <a:off x="601980" y="396720"/>
            <a:ext cx="6728460" cy="1330839"/>
          </a:xfrm>
        </p:spPr>
        <p:txBody>
          <a:bodyPr>
            <a:normAutofit/>
          </a:bodyPr>
          <a:lstStyle/>
          <a:p>
            <a:r>
              <a:rPr lang="en-US"/>
              <a:t>Enoch: Use Case Diagram</a:t>
            </a:r>
          </a:p>
        </p:txBody>
      </p:sp>
      <p:pic>
        <p:nvPicPr>
          <p:cNvPr id="12" name="Content Placeholder 3">
            <a:extLst>
              <a:ext uri="{FF2B5EF4-FFF2-40B4-BE49-F238E27FC236}">
                <a16:creationId xmlns:a16="http://schemas.microsoft.com/office/drawing/2014/main" id="{8F51906E-57BD-951E-94E2-6099E8CB3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463287" y="1805153"/>
            <a:ext cx="6939860" cy="3660775"/>
          </a:xfrm>
          <a:prstGeom prst="rect">
            <a:avLst/>
          </a:prstGeom>
          <a:noFill/>
        </p:spPr>
      </p:pic>
      <p:pic>
        <p:nvPicPr>
          <p:cNvPr id="22" name="Content Placeholder 3" descr="A logo of a pirate&#10;&#10;AI-generated content may be incorrect.">
            <a:extLst>
              <a:ext uri="{FF2B5EF4-FFF2-40B4-BE49-F238E27FC236}">
                <a16:creationId xmlns:a16="http://schemas.microsoft.com/office/drawing/2014/main" id="{B3B95ED0-FFDB-FCCA-87A1-1ABD60A25B8D}"/>
              </a:ext>
            </a:extLst>
          </p:cNvPr>
          <p:cNvPicPr>
            <a:picLocks noChangeAspect="1"/>
          </p:cNvPicPr>
          <p:nvPr/>
        </p:nvPicPr>
        <p:blipFill>
          <a:blip r:embed="rId3"/>
          <a:srcRect l="33609" t="20678" r="33333" b="21359"/>
          <a:stretch/>
        </p:blipFill>
        <p:spPr>
          <a:xfrm>
            <a:off x="10687792" y="2905"/>
            <a:ext cx="1507044" cy="1503809"/>
          </a:xfrm>
          <a:prstGeom prst="rect">
            <a:avLst/>
          </a:prstGeom>
        </p:spPr>
      </p:pic>
    </p:spTree>
    <p:extLst>
      <p:ext uri="{BB962C8B-B14F-4D97-AF65-F5344CB8AC3E}">
        <p14:creationId xmlns:p14="http://schemas.microsoft.com/office/powerpoint/2010/main" val="3271608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70DA-BBFB-B267-0FAA-05940D489764}"/>
              </a:ext>
            </a:extLst>
          </p:cNvPr>
          <p:cNvSpPr>
            <a:spLocks noGrp="1"/>
          </p:cNvSpPr>
          <p:nvPr>
            <p:ph type="title"/>
          </p:nvPr>
        </p:nvSpPr>
        <p:spPr/>
        <p:txBody>
          <a:bodyPr/>
          <a:lstStyle/>
          <a:p>
            <a:r>
              <a:rPr lang="en-US" dirty="0"/>
              <a:t>Enoch: Class Diagram</a:t>
            </a:r>
          </a:p>
        </p:txBody>
      </p:sp>
      <p:pic>
        <p:nvPicPr>
          <p:cNvPr id="5" name="Content Placeholder 4" descr="A diagram of a game&#10;&#10;Description automatically generated">
            <a:extLst>
              <a:ext uri="{FF2B5EF4-FFF2-40B4-BE49-F238E27FC236}">
                <a16:creationId xmlns:a16="http://schemas.microsoft.com/office/drawing/2014/main" id="{CD30FCA3-108B-DC34-A738-D9429C270D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2217" y="1825624"/>
            <a:ext cx="5046061" cy="4422775"/>
          </a:xfrm>
        </p:spPr>
      </p:pic>
      <p:pic>
        <p:nvPicPr>
          <p:cNvPr id="6" name="Content Placeholder 3" descr="A logo of a pirate&#10;&#10;AI-generated content may be incorrect.">
            <a:extLst>
              <a:ext uri="{FF2B5EF4-FFF2-40B4-BE49-F238E27FC236}">
                <a16:creationId xmlns:a16="http://schemas.microsoft.com/office/drawing/2014/main" id="{94587343-D2C0-9A1E-3561-2423200CB4AD}"/>
              </a:ext>
            </a:extLst>
          </p:cNvPr>
          <p:cNvPicPr>
            <a:picLocks noChangeAspect="1"/>
          </p:cNvPicPr>
          <p:nvPr/>
        </p:nvPicPr>
        <p:blipFill>
          <a:blip r:embed="rId3"/>
          <a:srcRect l="33609" t="20678" r="33333" b="21359"/>
          <a:stretch/>
        </p:blipFill>
        <p:spPr>
          <a:xfrm>
            <a:off x="10687792" y="2905"/>
            <a:ext cx="1507044" cy="1503809"/>
          </a:xfrm>
          <a:prstGeom prst="rect">
            <a:avLst/>
          </a:prstGeom>
        </p:spPr>
      </p:pic>
    </p:spTree>
    <p:extLst>
      <p:ext uri="{BB962C8B-B14F-4D97-AF65-F5344CB8AC3E}">
        <p14:creationId xmlns:p14="http://schemas.microsoft.com/office/powerpoint/2010/main" val="1498613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0C01A-1C31-EEFB-C960-BBD350CDBA55}"/>
            </a:ext>
          </a:extLst>
        </p:cNvPr>
        <p:cNvGrpSpPr/>
        <p:nvPr/>
      </p:nvGrpSpPr>
      <p:grpSpPr>
        <a:xfrm>
          <a:off x="0" y="0"/>
          <a:ext cx="0" cy="0"/>
          <a:chOff x="0" y="0"/>
          <a:chExt cx="0" cy="0"/>
        </a:xfrm>
      </p:grpSpPr>
      <p:pic>
        <p:nvPicPr>
          <p:cNvPr id="4" name="Content Placeholder 3" descr="A logo of a pirate&#10;&#10;AI-generated content may be incorrect.">
            <a:extLst>
              <a:ext uri="{FF2B5EF4-FFF2-40B4-BE49-F238E27FC236}">
                <a16:creationId xmlns:a16="http://schemas.microsoft.com/office/drawing/2014/main" id="{12F93835-94FF-F448-3C6E-36631D95DC64}"/>
              </a:ext>
            </a:extLst>
          </p:cNvPr>
          <p:cNvPicPr>
            <a:picLocks noGrp="1" noChangeAspect="1"/>
          </p:cNvPicPr>
          <p:nvPr>
            <p:ph idx="1"/>
          </p:nvPr>
        </p:nvPicPr>
        <p:blipFill>
          <a:blip r:embed="rId2"/>
          <a:srcRect l="33609" t="20678" r="33333" b="21359"/>
          <a:stretch/>
        </p:blipFill>
        <p:spPr>
          <a:xfrm>
            <a:off x="10687792" y="2905"/>
            <a:ext cx="1507044" cy="1503809"/>
          </a:xfrm>
        </p:spPr>
      </p:pic>
      <p:sp>
        <p:nvSpPr>
          <p:cNvPr id="5" name="TextBox 4">
            <a:extLst>
              <a:ext uri="{FF2B5EF4-FFF2-40B4-BE49-F238E27FC236}">
                <a16:creationId xmlns:a16="http://schemas.microsoft.com/office/drawing/2014/main" id="{C8694827-738F-7A9A-63A1-0FCF9BAE2F32}"/>
              </a:ext>
            </a:extLst>
          </p:cNvPr>
          <p:cNvSpPr txBox="1"/>
          <p:nvPr/>
        </p:nvSpPr>
        <p:spPr>
          <a:xfrm>
            <a:off x="278868" y="368356"/>
            <a:ext cx="7710538"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t>Levels: Introduction - Miles</a:t>
            </a:r>
          </a:p>
        </p:txBody>
      </p:sp>
      <p:sp>
        <p:nvSpPr>
          <p:cNvPr id="2" name="TextBox 1">
            <a:extLst>
              <a:ext uri="{FF2B5EF4-FFF2-40B4-BE49-F238E27FC236}">
                <a16:creationId xmlns:a16="http://schemas.microsoft.com/office/drawing/2014/main" id="{A8FE7D66-EAE5-46CC-8847-1DE41CE5A820}"/>
              </a:ext>
            </a:extLst>
          </p:cNvPr>
          <p:cNvSpPr txBox="1"/>
          <p:nvPr/>
        </p:nvSpPr>
        <p:spPr>
          <a:xfrm>
            <a:off x="897698" y="1910219"/>
            <a:ext cx="1079326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The Level Layout System is a core feature of our game that determines how players navigate through each stage. It includes terrain design, enemy placements, platform arrangements, and interactive elements such as traps, moving platforms, and collectibles. </a:t>
            </a:r>
          </a:p>
          <a:p>
            <a:endParaRPr lang="en-US"/>
          </a:p>
          <a:p>
            <a:r>
              <a:rPr lang="en-US">
                <a:ea typeface="+mn-lt"/>
                <a:cs typeface="+mn-lt"/>
              </a:rPr>
              <a:t>This system ensures that each level provides a balanced mix of challenge, flow, and exploration</a:t>
            </a:r>
            <a:endParaRPr lang="en-US"/>
          </a:p>
        </p:txBody>
      </p:sp>
    </p:spTree>
    <p:extLst>
      <p:ext uri="{BB962C8B-B14F-4D97-AF65-F5344CB8AC3E}">
        <p14:creationId xmlns:p14="http://schemas.microsoft.com/office/powerpoint/2010/main" val="4254670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B01B2-0665-1DFB-D2D0-FB6A83E86757}"/>
            </a:ext>
          </a:extLst>
        </p:cNvPr>
        <p:cNvGrpSpPr/>
        <p:nvPr/>
      </p:nvGrpSpPr>
      <p:grpSpPr>
        <a:xfrm>
          <a:off x="0" y="0"/>
          <a:ext cx="0" cy="0"/>
          <a:chOff x="0" y="0"/>
          <a:chExt cx="0" cy="0"/>
        </a:xfrm>
      </p:grpSpPr>
      <p:pic>
        <p:nvPicPr>
          <p:cNvPr id="4" name="Content Placeholder 3" descr="A logo of a pirate&#10;&#10;AI-generated content may be incorrect.">
            <a:extLst>
              <a:ext uri="{FF2B5EF4-FFF2-40B4-BE49-F238E27FC236}">
                <a16:creationId xmlns:a16="http://schemas.microsoft.com/office/drawing/2014/main" id="{DCD5006A-8012-65BA-8F7E-33D6CBE89B82}"/>
              </a:ext>
            </a:extLst>
          </p:cNvPr>
          <p:cNvPicPr>
            <a:picLocks noGrp="1" noChangeAspect="1"/>
          </p:cNvPicPr>
          <p:nvPr>
            <p:ph idx="1"/>
          </p:nvPr>
        </p:nvPicPr>
        <p:blipFill>
          <a:blip r:embed="rId2"/>
          <a:srcRect l="33609" t="20678" r="33333" b="21359"/>
          <a:stretch/>
        </p:blipFill>
        <p:spPr>
          <a:xfrm>
            <a:off x="10687792" y="2905"/>
            <a:ext cx="1507044" cy="1503809"/>
          </a:xfrm>
        </p:spPr>
      </p:pic>
      <p:sp>
        <p:nvSpPr>
          <p:cNvPr id="5" name="TextBox 4">
            <a:extLst>
              <a:ext uri="{FF2B5EF4-FFF2-40B4-BE49-F238E27FC236}">
                <a16:creationId xmlns:a16="http://schemas.microsoft.com/office/drawing/2014/main" id="{BA117DA7-4C17-F767-D49E-BE0AFE2661CC}"/>
              </a:ext>
            </a:extLst>
          </p:cNvPr>
          <p:cNvSpPr txBox="1"/>
          <p:nvPr/>
        </p:nvSpPr>
        <p:spPr>
          <a:xfrm>
            <a:off x="278868" y="368356"/>
            <a:ext cx="674274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t>Levels: Priority - Miles</a:t>
            </a:r>
          </a:p>
        </p:txBody>
      </p:sp>
      <p:sp>
        <p:nvSpPr>
          <p:cNvPr id="2" name="TextBox 1">
            <a:extLst>
              <a:ext uri="{FF2B5EF4-FFF2-40B4-BE49-F238E27FC236}">
                <a16:creationId xmlns:a16="http://schemas.microsoft.com/office/drawing/2014/main" id="{5C953CA1-DEA6-CF1D-798E-64BE010C247F}"/>
              </a:ext>
            </a:extLst>
          </p:cNvPr>
          <p:cNvSpPr txBox="1"/>
          <p:nvPr/>
        </p:nvSpPr>
        <p:spPr>
          <a:xfrm>
            <a:off x="897698" y="1910219"/>
            <a:ext cx="1079326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The Level Layout System is a top-priority feature in our platformer game. Since platformers are inherently built around movement, jumping, and interaction with the environment, level design directly impacts gameplay quality, difficulty balance, and player retention.</a:t>
            </a:r>
          </a:p>
          <a:p>
            <a:endParaRPr lang="en-US"/>
          </a:p>
          <a:p>
            <a:r>
              <a:rPr lang="en-US" b="1">
                <a:ea typeface="+mn-lt"/>
                <a:cs typeface="+mn-lt"/>
              </a:rPr>
              <a:t>Why It’s a High Priority:</a:t>
            </a:r>
            <a:endParaRPr lang="en-US" b="1"/>
          </a:p>
          <a:p>
            <a:pPr marL="342900" indent="-342900">
              <a:buAutoNum type="arabicPeriod"/>
            </a:pPr>
            <a:r>
              <a:rPr lang="en-US">
                <a:ea typeface="+mn-lt"/>
                <a:cs typeface="+mn-lt"/>
              </a:rPr>
              <a:t>Core Gameplay Foundation – The level layout dictates how players experience movement, combat, and exploration. Poor level design can break the game.</a:t>
            </a:r>
            <a:endParaRPr lang="en-US"/>
          </a:p>
          <a:p>
            <a:pPr marL="342900" indent="-342900">
              <a:buFontTx/>
              <a:buAutoNum type="arabicPeriod"/>
            </a:pPr>
            <a:r>
              <a:rPr lang="en-US">
                <a:ea typeface="+mn-lt"/>
                <a:cs typeface="+mn-lt"/>
              </a:rPr>
              <a:t>Difficulty Balancing – Ensures smooth progression from beginner-friendly areas to challenging sections without frustration.</a:t>
            </a:r>
          </a:p>
          <a:p>
            <a:pPr marL="342900" indent="-342900">
              <a:buFontTx/>
              <a:buAutoNum type="arabicPeriod"/>
            </a:pPr>
            <a:r>
              <a:rPr lang="en-US">
                <a:ea typeface="+mn-lt"/>
                <a:cs typeface="+mn-lt"/>
              </a:rPr>
              <a:t>Player Engagement &amp; </a:t>
            </a:r>
            <a:r>
              <a:rPr lang="en-US" err="1">
                <a:ea typeface="+mn-lt"/>
                <a:cs typeface="+mn-lt"/>
              </a:rPr>
              <a:t>Replayability</a:t>
            </a:r>
            <a:r>
              <a:rPr lang="en-US">
                <a:ea typeface="+mn-lt"/>
                <a:cs typeface="+mn-lt"/>
              </a:rPr>
              <a:t> – Well-designed levels encourage players to revisit for speedruns, secrets, or alternative paths.</a:t>
            </a:r>
          </a:p>
          <a:p>
            <a:pPr marL="342900" indent="-342900">
              <a:buFontTx/>
              <a:buAutoNum type="arabicPeriod"/>
            </a:pPr>
            <a:r>
              <a:rPr lang="en-US">
                <a:ea typeface="+mn-lt"/>
                <a:cs typeface="+mn-lt"/>
              </a:rPr>
              <a:t>Integration with Other Features – Directly affects enemy placements, power-up distribution, and narrative elements, making it a central system.</a:t>
            </a:r>
          </a:p>
        </p:txBody>
      </p:sp>
    </p:spTree>
    <p:extLst>
      <p:ext uri="{BB962C8B-B14F-4D97-AF65-F5344CB8AC3E}">
        <p14:creationId xmlns:p14="http://schemas.microsoft.com/office/powerpoint/2010/main" val="3565362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2D9BC-6462-FDD9-AE0E-FF5C5DB40187}"/>
            </a:ext>
          </a:extLst>
        </p:cNvPr>
        <p:cNvGrpSpPr/>
        <p:nvPr/>
      </p:nvGrpSpPr>
      <p:grpSpPr>
        <a:xfrm>
          <a:off x="0" y="0"/>
          <a:ext cx="0" cy="0"/>
          <a:chOff x="0" y="0"/>
          <a:chExt cx="0" cy="0"/>
        </a:xfrm>
      </p:grpSpPr>
      <p:pic>
        <p:nvPicPr>
          <p:cNvPr id="4" name="Content Placeholder 3" descr="A logo of a pirate&#10;&#10;AI-generated content may be incorrect.">
            <a:extLst>
              <a:ext uri="{FF2B5EF4-FFF2-40B4-BE49-F238E27FC236}">
                <a16:creationId xmlns:a16="http://schemas.microsoft.com/office/drawing/2014/main" id="{2AAB937E-B81F-5552-CC4F-1A8D1AC12D6C}"/>
              </a:ext>
            </a:extLst>
          </p:cNvPr>
          <p:cNvPicPr>
            <a:picLocks noGrp="1" noChangeAspect="1"/>
          </p:cNvPicPr>
          <p:nvPr>
            <p:ph idx="1"/>
          </p:nvPr>
        </p:nvPicPr>
        <p:blipFill>
          <a:blip r:embed="rId2"/>
          <a:srcRect l="33609" t="20678" r="33333" b="21359"/>
          <a:stretch/>
        </p:blipFill>
        <p:spPr>
          <a:xfrm>
            <a:off x="10687792" y="2905"/>
            <a:ext cx="1507044" cy="1503809"/>
          </a:xfrm>
        </p:spPr>
      </p:pic>
      <p:sp>
        <p:nvSpPr>
          <p:cNvPr id="5" name="TextBox 4">
            <a:extLst>
              <a:ext uri="{FF2B5EF4-FFF2-40B4-BE49-F238E27FC236}">
                <a16:creationId xmlns:a16="http://schemas.microsoft.com/office/drawing/2014/main" id="{38AD6D79-20F2-E130-88F8-148BA5E88158}"/>
              </a:ext>
            </a:extLst>
          </p:cNvPr>
          <p:cNvSpPr txBox="1"/>
          <p:nvPr/>
        </p:nvSpPr>
        <p:spPr>
          <a:xfrm>
            <a:off x="278868" y="368356"/>
            <a:ext cx="855596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t>Levels: Global use cases - Miles</a:t>
            </a:r>
          </a:p>
        </p:txBody>
      </p:sp>
      <p:sp>
        <p:nvSpPr>
          <p:cNvPr id="2" name="TextBox 1">
            <a:extLst>
              <a:ext uri="{FF2B5EF4-FFF2-40B4-BE49-F238E27FC236}">
                <a16:creationId xmlns:a16="http://schemas.microsoft.com/office/drawing/2014/main" id="{8280DC99-6E4E-6871-9C1C-AF8937B2FACD}"/>
              </a:ext>
            </a:extLst>
          </p:cNvPr>
          <p:cNvSpPr txBox="1"/>
          <p:nvPr/>
        </p:nvSpPr>
        <p:spPr>
          <a:xfrm>
            <a:off x="897698" y="1910219"/>
            <a:ext cx="1079326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t>Guiding the player</a:t>
            </a:r>
          </a:p>
          <a:p>
            <a:pPr marL="800100" lvl="1" indent="-342900">
              <a:buFont typeface="Courier New"/>
              <a:buChar char="o"/>
            </a:pPr>
            <a:r>
              <a:rPr lang="en-US"/>
              <a:t>Early levels such as the tutorial teach mechanics. While later levels are designed to test the players skills </a:t>
            </a:r>
          </a:p>
          <a:p>
            <a:pPr marL="342900" indent="-342900">
              <a:buFontTx/>
              <a:buAutoNum type="arabicPeriod"/>
            </a:pPr>
            <a:r>
              <a:rPr lang="en-US"/>
              <a:t>Pacing</a:t>
            </a:r>
          </a:p>
          <a:p>
            <a:pPr marL="800100" lvl="1" indent="-342900">
              <a:buFont typeface="Courier New"/>
              <a:buChar char="o"/>
            </a:pPr>
            <a:r>
              <a:rPr lang="en-US">
                <a:ea typeface="+mn-lt"/>
                <a:cs typeface="+mn-lt"/>
              </a:rPr>
              <a:t>Well-designed layouts create fast paced sections and slower safe zones</a:t>
            </a:r>
            <a:endParaRPr lang="en-US"/>
          </a:p>
          <a:p>
            <a:pPr marL="800100" lvl="1" indent="-342900">
              <a:buFont typeface="Courier New"/>
              <a:buChar char="o"/>
            </a:pPr>
            <a:r>
              <a:rPr lang="en-US">
                <a:ea typeface="+mn-lt"/>
                <a:cs typeface="+mn-lt"/>
              </a:rPr>
              <a:t>Vertical vs. horizontal layouts affect movement speed and flow of the level</a:t>
            </a:r>
            <a:endParaRPr lang="en-US"/>
          </a:p>
          <a:p>
            <a:pPr marL="342900" indent="-342900">
              <a:buAutoNum type="arabicPeriod"/>
            </a:pPr>
            <a:r>
              <a:rPr lang="en-US">
                <a:ea typeface="+mn-lt"/>
                <a:cs typeface="+mn-lt"/>
              </a:rPr>
              <a:t>Obstacles</a:t>
            </a:r>
            <a:endParaRPr lang="en-US"/>
          </a:p>
          <a:p>
            <a:pPr marL="800100" lvl="1" indent="-342900">
              <a:buFont typeface="Courier New"/>
              <a:buChar char="o"/>
            </a:pPr>
            <a:r>
              <a:rPr lang="en-US">
                <a:ea typeface="+mn-lt"/>
                <a:cs typeface="+mn-lt"/>
              </a:rPr>
              <a:t>Jumping puzzles, enemy placements, and environmental hazards create obstacles that force the player to adapt their strategy in real time</a:t>
            </a:r>
            <a:endParaRPr lang="en-US"/>
          </a:p>
          <a:p>
            <a:pPr marL="800100" lvl="1" indent="-342900">
              <a:buFont typeface="Courier New"/>
              <a:buChar char="o"/>
            </a:pPr>
            <a:r>
              <a:rPr lang="en-US">
                <a:ea typeface="+mn-lt"/>
                <a:cs typeface="+mn-lt"/>
              </a:rPr>
              <a:t>Some layouts should focus on precision, while others emphasize reaction time or strategy.</a:t>
            </a:r>
            <a:endParaRPr lang="en-US"/>
          </a:p>
          <a:p>
            <a:pPr marL="342900" indent="-342900">
              <a:buAutoNum type="arabicPeriod"/>
            </a:pPr>
            <a:r>
              <a:rPr lang="en-US">
                <a:ea typeface="+mn-lt"/>
                <a:cs typeface="+mn-lt"/>
              </a:rPr>
              <a:t>Interactive Environments</a:t>
            </a:r>
            <a:endParaRPr lang="en-US"/>
          </a:p>
          <a:p>
            <a:pPr marL="800100" lvl="1" indent="-342900">
              <a:buFont typeface="Courier New"/>
              <a:buChar char="o"/>
            </a:pPr>
            <a:r>
              <a:rPr lang="en-US">
                <a:ea typeface="+mn-lt"/>
                <a:cs typeface="+mn-lt"/>
              </a:rPr>
              <a:t>Moving platforms, destructible terrain, or gravity shifts</a:t>
            </a:r>
            <a:endParaRPr lang="en-US"/>
          </a:p>
          <a:p>
            <a:pPr marL="800100" lvl="1" indent="-342900">
              <a:buFont typeface="Courier New"/>
              <a:buChar char="o"/>
            </a:pPr>
            <a:r>
              <a:rPr lang="en-US">
                <a:ea typeface="+mn-lt"/>
                <a:cs typeface="+mn-lt"/>
              </a:rPr>
              <a:t>Environmental storytelling (e.g., ruins, factories, forests) adds depth to the world.</a:t>
            </a:r>
            <a:endParaRPr lang="en-US"/>
          </a:p>
          <a:p>
            <a:pPr lvl="1"/>
            <a:endParaRPr lang="en-US"/>
          </a:p>
        </p:txBody>
      </p:sp>
    </p:spTree>
    <p:extLst>
      <p:ext uri="{BB962C8B-B14F-4D97-AF65-F5344CB8AC3E}">
        <p14:creationId xmlns:p14="http://schemas.microsoft.com/office/powerpoint/2010/main" val="1681796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94CA8-D1B0-E208-49E7-9BF451C8C123}"/>
              </a:ext>
            </a:extLst>
          </p:cNvPr>
          <p:cNvSpPr>
            <a:spLocks noGrp="1"/>
          </p:cNvSpPr>
          <p:nvPr>
            <p:ph type="title"/>
          </p:nvPr>
        </p:nvSpPr>
        <p:spPr/>
        <p:txBody>
          <a:bodyPr/>
          <a:lstStyle/>
          <a:p>
            <a:r>
              <a:rPr lang="en-US" dirty="0"/>
              <a:t>Enoch: Brief Introduction</a:t>
            </a:r>
          </a:p>
        </p:txBody>
      </p:sp>
      <p:sp>
        <p:nvSpPr>
          <p:cNvPr id="3" name="Content Placeholder 2">
            <a:extLst>
              <a:ext uri="{FF2B5EF4-FFF2-40B4-BE49-F238E27FC236}">
                <a16:creationId xmlns:a16="http://schemas.microsoft.com/office/drawing/2014/main" id="{571B0C41-4C81-2E5F-7929-BCE8246A368A}"/>
              </a:ext>
            </a:extLst>
          </p:cNvPr>
          <p:cNvSpPr>
            <a:spLocks noGrp="1"/>
          </p:cNvSpPr>
          <p:nvPr>
            <p:ph idx="1"/>
          </p:nvPr>
        </p:nvSpPr>
        <p:spPr/>
        <p:txBody>
          <a:bodyPr/>
          <a:lstStyle/>
          <a:p>
            <a:r>
              <a:rPr lang="en-US"/>
              <a:t>In </a:t>
            </a:r>
            <a:r>
              <a:rPr lang="en-US" i="1"/>
              <a:t>PegHead, </a:t>
            </a:r>
            <a:r>
              <a:rPr lang="en-US"/>
              <a:t>you are a vengeance seeking pirate after your insurance claim for a new head was denied by your insurance company. </a:t>
            </a:r>
          </a:p>
          <a:p>
            <a:r>
              <a:rPr lang="en-US"/>
              <a:t>Goal: A punishing side-scroller where persistence and pirateering come first. </a:t>
            </a:r>
          </a:p>
        </p:txBody>
      </p:sp>
      <p:pic>
        <p:nvPicPr>
          <p:cNvPr id="4" name="Content Placeholder 3" descr="A logo of a pirate&#10;&#10;AI-generated content may be incorrect.">
            <a:extLst>
              <a:ext uri="{FF2B5EF4-FFF2-40B4-BE49-F238E27FC236}">
                <a16:creationId xmlns:a16="http://schemas.microsoft.com/office/drawing/2014/main" id="{0A1061A0-F557-1E61-2E87-64C6C9997218}"/>
              </a:ext>
            </a:extLst>
          </p:cNvPr>
          <p:cNvPicPr>
            <a:picLocks noChangeAspect="1"/>
          </p:cNvPicPr>
          <p:nvPr/>
        </p:nvPicPr>
        <p:blipFill>
          <a:blip r:embed="rId2"/>
          <a:srcRect l="33609" t="20678" r="33333" b="21359"/>
          <a:stretch/>
        </p:blipFill>
        <p:spPr>
          <a:xfrm>
            <a:off x="10687792" y="2905"/>
            <a:ext cx="1507044" cy="1503809"/>
          </a:xfrm>
          <a:prstGeom prst="rect">
            <a:avLst/>
          </a:prstGeom>
        </p:spPr>
      </p:pic>
    </p:spTree>
    <p:extLst>
      <p:ext uri="{BB962C8B-B14F-4D97-AF65-F5344CB8AC3E}">
        <p14:creationId xmlns:p14="http://schemas.microsoft.com/office/powerpoint/2010/main" val="461557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DA403-4CF6-CD3C-56BC-F5C1EDDBF7B8}"/>
            </a:ext>
          </a:extLst>
        </p:cNvPr>
        <p:cNvGrpSpPr/>
        <p:nvPr/>
      </p:nvGrpSpPr>
      <p:grpSpPr>
        <a:xfrm>
          <a:off x="0" y="0"/>
          <a:ext cx="0" cy="0"/>
          <a:chOff x="0" y="0"/>
          <a:chExt cx="0" cy="0"/>
        </a:xfrm>
      </p:grpSpPr>
      <p:pic>
        <p:nvPicPr>
          <p:cNvPr id="4" name="Content Placeholder 3" descr="A logo of a pirate&#10;&#10;AI-generated content may be incorrect.">
            <a:extLst>
              <a:ext uri="{FF2B5EF4-FFF2-40B4-BE49-F238E27FC236}">
                <a16:creationId xmlns:a16="http://schemas.microsoft.com/office/drawing/2014/main" id="{B9054A94-3C36-ED0C-61DD-949CC8EB7C3D}"/>
              </a:ext>
            </a:extLst>
          </p:cNvPr>
          <p:cNvPicPr>
            <a:picLocks noGrp="1" noChangeAspect="1"/>
          </p:cNvPicPr>
          <p:nvPr>
            <p:ph idx="1"/>
          </p:nvPr>
        </p:nvPicPr>
        <p:blipFill>
          <a:blip r:embed="rId2"/>
          <a:srcRect l="33609" t="20678" r="33333" b="21359"/>
          <a:stretch/>
        </p:blipFill>
        <p:spPr>
          <a:xfrm>
            <a:off x="10687792" y="2905"/>
            <a:ext cx="1507044" cy="1503809"/>
          </a:xfrm>
        </p:spPr>
      </p:pic>
      <p:sp>
        <p:nvSpPr>
          <p:cNvPr id="5" name="TextBox 4">
            <a:extLst>
              <a:ext uri="{FF2B5EF4-FFF2-40B4-BE49-F238E27FC236}">
                <a16:creationId xmlns:a16="http://schemas.microsoft.com/office/drawing/2014/main" id="{980191C1-C336-ED0D-FE9C-3B0E2B75B71E}"/>
              </a:ext>
            </a:extLst>
          </p:cNvPr>
          <p:cNvSpPr txBox="1"/>
          <p:nvPr/>
        </p:nvSpPr>
        <p:spPr>
          <a:xfrm>
            <a:off x="278868" y="368356"/>
            <a:ext cx="934951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t>Levels: Class Diagram - Miles</a:t>
            </a:r>
          </a:p>
        </p:txBody>
      </p:sp>
      <p:pic>
        <p:nvPicPr>
          <p:cNvPr id="2" name="Picture 1" descr="A diagram of a character&#10;&#10;AI-generated content may be incorrect.">
            <a:extLst>
              <a:ext uri="{FF2B5EF4-FFF2-40B4-BE49-F238E27FC236}">
                <a16:creationId xmlns:a16="http://schemas.microsoft.com/office/drawing/2014/main" id="{79E29CE8-54F9-1BBC-E099-1DC0F65C3757}"/>
              </a:ext>
            </a:extLst>
          </p:cNvPr>
          <p:cNvPicPr>
            <a:picLocks noChangeAspect="1"/>
          </p:cNvPicPr>
          <p:nvPr/>
        </p:nvPicPr>
        <p:blipFill>
          <a:blip r:embed="rId3"/>
          <a:stretch>
            <a:fillRect/>
          </a:stretch>
        </p:blipFill>
        <p:spPr>
          <a:xfrm>
            <a:off x="3051266" y="1504950"/>
            <a:ext cx="7022919" cy="4867275"/>
          </a:xfrm>
          <a:prstGeom prst="rect">
            <a:avLst/>
          </a:prstGeom>
        </p:spPr>
      </p:pic>
    </p:spTree>
    <p:extLst>
      <p:ext uri="{BB962C8B-B14F-4D97-AF65-F5344CB8AC3E}">
        <p14:creationId xmlns:p14="http://schemas.microsoft.com/office/powerpoint/2010/main" val="1191953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43E2D-2CAE-F386-37C7-E158CB7C2205}"/>
            </a:ext>
          </a:extLst>
        </p:cNvPr>
        <p:cNvGrpSpPr/>
        <p:nvPr/>
      </p:nvGrpSpPr>
      <p:grpSpPr>
        <a:xfrm>
          <a:off x="0" y="0"/>
          <a:ext cx="0" cy="0"/>
          <a:chOff x="0" y="0"/>
          <a:chExt cx="0" cy="0"/>
        </a:xfrm>
      </p:grpSpPr>
      <p:pic>
        <p:nvPicPr>
          <p:cNvPr id="4" name="Content Placeholder 3" descr="A logo of a pirate&#10;&#10;AI-generated content may be incorrect.">
            <a:extLst>
              <a:ext uri="{FF2B5EF4-FFF2-40B4-BE49-F238E27FC236}">
                <a16:creationId xmlns:a16="http://schemas.microsoft.com/office/drawing/2014/main" id="{C452EF7F-B7A7-C9C1-36F7-87590F6EF73A}"/>
              </a:ext>
            </a:extLst>
          </p:cNvPr>
          <p:cNvPicPr>
            <a:picLocks noGrp="1" noChangeAspect="1"/>
          </p:cNvPicPr>
          <p:nvPr>
            <p:ph idx="1"/>
          </p:nvPr>
        </p:nvPicPr>
        <p:blipFill>
          <a:blip r:embed="rId2"/>
          <a:srcRect l="33609" t="20678" r="33333" b="21359"/>
          <a:stretch/>
        </p:blipFill>
        <p:spPr>
          <a:xfrm>
            <a:off x="10687792" y="2905"/>
            <a:ext cx="1507044" cy="1503809"/>
          </a:xfrm>
        </p:spPr>
      </p:pic>
      <p:sp>
        <p:nvSpPr>
          <p:cNvPr id="5" name="TextBox 4">
            <a:extLst>
              <a:ext uri="{FF2B5EF4-FFF2-40B4-BE49-F238E27FC236}">
                <a16:creationId xmlns:a16="http://schemas.microsoft.com/office/drawing/2014/main" id="{44D2C1DD-57ED-A4F7-7ECD-B20B172C3496}"/>
              </a:ext>
            </a:extLst>
          </p:cNvPr>
          <p:cNvSpPr txBox="1"/>
          <p:nvPr/>
        </p:nvSpPr>
        <p:spPr>
          <a:xfrm>
            <a:off x="278868" y="368356"/>
            <a:ext cx="725319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t>Levels: Complexity - Miles</a:t>
            </a:r>
          </a:p>
        </p:txBody>
      </p:sp>
      <p:sp>
        <p:nvSpPr>
          <p:cNvPr id="9" name="TextBox 8">
            <a:extLst>
              <a:ext uri="{FF2B5EF4-FFF2-40B4-BE49-F238E27FC236}">
                <a16:creationId xmlns:a16="http://schemas.microsoft.com/office/drawing/2014/main" id="{76638ED6-17C6-F457-43AC-F8756AC7BD3B}"/>
              </a:ext>
            </a:extLst>
          </p:cNvPr>
          <p:cNvSpPr txBox="1"/>
          <p:nvPr/>
        </p:nvSpPr>
        <p:spPr>
          <a:xfrm>
            <a:off x="553232" y="1910219"/>
            <a:ext cx="1083501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ea typeface="+mn-lt"/>
                <a:cs typeface="+mn-lt"/>
              </a:rPr>
              <a:t>The Level Layout Design System is a moderate-to-high complexity feature compared to other aspects of the game. </a:t>
            </a:r>
          </a:p>
          <a:p>
            <a:pPr marL="800100" lvl="1" indent="-342900">
              <a:buFont typeface="Courier New"/>
              <a:buChar char="o"/>
            </a:pPr>
            <a:r>
              <a:rPr lang="en-US">
                <a:ea typeface="+mn-lt"/>
                <a:cs typeface="+mn-lt"/>
              </a:rPr>
              <a:t>Its complexity arises from the need to balance level design, player progression, environmental storytelling, and interaction with other gameplay mechanics.</a:t>
            </a:r>
          </a:p>
          <a:p>
            <a:pPr marL="342900" indent="-342900">
              <a:buFontTx/>
              <a:buAutoNum type="arabicPeriod"/>
            </a:pPr>
            <a:r>
              <a:rPr lang="en-US">
                <a:ea typeface="+mn-lt"/>
                <a:cs typeface="+mn-lt"/>
              </a:rPr>
              <a:t>Key Factors Affecting Complexity:</a:t>
            </a:r>
          </a:p>
          <a:p>
            <a:pPr marL="800100" lvl="1" indent="-342900">
              <a:buFont typeface="Courier New"/>
              <a:buChar char="o"/>
            </a:pPr>
            <a:r>
              <a:rPr lang="en-US">
                <a:ea typeface="+mn-lt"/>
                <a:cs typeface="+mn-lt"/>
              </a:rPr>
              <a:t>Manual vs. Procedural Design – Hand-crafted levels require design iteration, while procedural generation demands complex algorithms.</a:t>
            </a:r>
          </a:p>
          <a:p>
            <a:pPr marL="800100" lvl="1" indent="-342900">
              <a:buFont typeface="Courier New"/>
              <a:buChar char="o"/>
            </a:pPr>
            <a:r>
              <a:rPr lang="en-US">
                <a:ea typeface="+mn-lt"/>
                <a:cs typeface="+mn-lt"/>
              </a:rPr>
              <a:t>Interactive Elements – Moving platforms, breakable terrain, dynamic physics objects, and environmental hazards increase complexity.</a:t>
            </a:r>
          </a:p>
          <a:p>
            <a:pPr marL="800100" lvl="1" indent="-342900">
              <a:buFont typeface="Courier New"/>
              <a:buChar char="o"/>
            </a:pPr>
            <a:r>
              <a:rPr lang="en-US">
                <a:ea typeface="+mn-lt"/>
                <a:cs typeface="+mn-lt"/>
              </a:rPr>
              <a:t>Testing &amp; Iteration – Requires extensive playtesting to ensure flow, fairness, and fun.</a:t>
            </a:r>
          </a:p>
        </p:txBody>
      </p:sp>
    </p:spTree>
    <p:extLst>
      <p:ext uri="{BB962C8B-B14F-4D97-AF65-F5344CB8AC3E}">
        <p14:creationId xmlns:p14="http://schemas.microsoft.com/office/powerpoint/2010/main" val="1220184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B56D5-CFA4-4F2B-6F96-7D0B4A6A5FE3}"/>
            </a:ext>
          </a:extLst>
        </p:cNvPr>
        <p:cNvGrpSpPr/>
        <p:nvPr/>
      </p:nvGrpSpPr>
      <p:grpSpPr>
        <a:xfrm>
          <a:off x="0" y="0"/>
          <a:ext cx="0" cy="0"/>
          <a:chOff x="0" y="0"/>
          <a:chExt cx="0" cy="0"/>
        </a:xfrm>
      </p:grpSpPr>
      <p:pic>
        <p:nvPicPr>
          <p:cNvPr id="4" name="Content Placeholder 3" descr="A logo of a pirate&#10;&#10;AI-generated content may be incorrect.">
            <a:extLst>
              <a:ext uri="{FF2B5EF4-FFF2-40B4-BE49-F238E27FC236}">
                <a16:creationId xmlns:a16="http://schemas.microsoft.com/office/drawing/2014/main" id="{6BAFAC45-5934-4D9F-6FF9-5A6036B05CA4}"/>
              </a:ext>
            </a:extLst>
          </p:cNvPr>
          <p:cNvPicPr>
            <a:picLocks noGrp="1" noChangeAspect="1"/>
          </p:cNvPicPr>
          <p:nvPr>
            <p:ph idx="1"/>
          </p:nvPr>
        </p:nvPicPr>
        <p:blipFill>
          <a:blip r:embed="rId2"/>
          <a:srcRect l="33609" t="20678" r="33333" b="21359"/>
          <a:stretch/>
        </p:blipFill>
        <p:spPr>
          <a:xfrm>
            <a:off x="10687792" y="2905"/>
            <a:ext cx="1507044" cy="1503809"/>
          </a:xfrm>
        </p:spPr>
      </p:pic>
      <p:sp>
        <p:nvSpPr>
          <p:cNvPr id="5" name="TextBox 4">
            <a:extLst>
              <a:ext uri="{FF2B5EF4-FFF2-40B4-BE49-F238E27FC236}">
                <a16:creationId xmlns:a16="http://schemas.microsoft.com/office/drawing/2014/main" id="{DDCAC17F-4D66-71C9-B79F-885D2A475A69}"/>
              </a:ext>
            </a:extLst>
          </p:cNvPr>
          <p:cNvSpPr txBox="1"/>
          <p:nvPr/>
        </p:nvSpPr>
        <p:spPr>
          <a:xfrm>
            <a:off x="278868" y="368356"/>
            <a:ext cx="619640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t>Levels: Overall - Miles</a:t>
            </a:r>
          </a:p>
        </p:txBody>
      </p:sp>
      <p:sp>
        <p:nvSpPr>
          <p:cNvPr id="9" name="TextBox 8">
            <a:extLst>
              <a:ext uri="{FF2B5EF4-FFF2-40B4-BE49-F238E27FC236}">
                <a16:creationId xmlns:a16="http://schemas.microsoft.com/office/drawing/2014/main" id="{A321CF7B-2BC1-37D7-8709-EE8278B2CC00}"/>
              </a:ext>
            </a:extLst>
          </p:cNvPr>
          <p:cNvSpPr txBox="1"/>
          <p:nvPr/>
        </p:nvSpPr>
        <p:spPr>
          <a:xfrm>
            <a:off x="553232" y="1910219"/>
            <a:ext cx="1083501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ea typeface="+mn-lt"/>
                <a:cs typeface="+mn-lt"/>
              </a:rPr>
              <a:t>The Level Layout Design System is one of the most critical and complex features.</a:t>
            </a:r>
          </a:p>
          <a:p>
            <a:pPr marL="342900" indent="-342900">
              <a:buAutoNum type="arabicPeriod"/>
            </a:pPr>
            <a:endParaRPr lang="en-US">
              <a:ea typeface="+mn-lt"/>
              <a:cs typeface="+mn-lt"/>
            </a:endParaRPr>
          </a:p>
          <a:p>
            <a:pPr marL="342900" indent="-342900">
              <a:buAutoNum type="arabicPeriod"/>
            </a:pPr>
            <a:r>
              <a:rPr lang="en-US">
                <a:ea typeface="+mn-lt"/>
                <a:cs typeface="+mn-lt"/>
              </a:rPr>
              <a:t>Second only to core movement mechanics and AI behavior.</a:t>
            </a:r>
          </a:p>
          <a:p>
            <a:pPr marL="342900" indent="-342900">
              <a:buAutoNum type="arabicPeriod"/>
            </a:pPr>
            <a:endParaRPr lang="en-US">
              <a:ea typeface="+mn-lt"/>
              <a:cs typeface="+mn-lt"/>
            </a:endParaRPr>
          </a:p>
          <a:p>
            <a:pPr marL="342900" indent="-342900">
              <a:buAutoNum type="arabicPeriod"/>
            </a:pPr>
            <a:r>
              <a:rPr lang="en-US">
                <a:ea typeface="+mn-lt"/>
                <a:cs typeface="+mn-lt"/>
              </a:rPr>
              <a:t>While not as technically demanding as AI, it requires extensive work and refinement to create a polished experience.</a:t>
            </a:r>
          </a:p>
        </p:txBody>
      </p:sp>
    </p:spTree>
    <p:extLst>
      <p:ext uri="{BB962C8B-B14F-4D97-AF65-F5344CB8AC3E}">
        <p14:creationId xmlns:p14="http://schemas.microsoft.com/office/powerpoint/2010/main" val="3461791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907B1-1EB4-DA45-3E68-8519B83BD2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53AA5A-2664-A54A-094F-3D734DE9BCAF}"/>
              </a:ext>
            </a:extLst>
          </p:cNvPr>
          <p:cNvSpPr>
            <a:spLocks noGrp="1"/>
          </p:cNvSpPr>
          <p:nvPr>
            <p:ph type="title"/>
          </p:nvPr>
        </p:nvSpPr>
        <p:spPr/>
        <p:txBody>
          <a:bodyPr/>
          <a:lstStyle/>
          <a:p>
            <a:r>
              <a:rPr lang="en-US"/>
              <a:t>Isaac – Sound</a:t>
            </a:r>
          </a:p>
        </p:txBody>
      </p:sp>
      <p:sp>
        <p:nvSpPr>
          <p:cNvPr id="3" name="Content Placeholder 2">
            <a:extLst>
              <a:ext uri="{FF2B5EF4-FFF2-40B4-BE49-F238E27FC236}">
                <a16:creationId xmlns:a16="http://schemas.microsoft.com/office/drawing/2014/main" id="{E6D5569B-1155-D1BF-7FB7-039AA1623ECF}"/>
              </a:ext>
            </a:extLst>
          </p:cNvPr>
          <p:cNvSpPr>
            <a:spLocks noGrp="1"/>
          </p:cNvSpPr>
          <p:nvPr>
            <p:ph idx="1"/>
          </p:nvPr>
        </p:nvSpPr>
        <p:spPr/>
        <p:txBody>
          <a:bodyPr vert="horz" lIns="91440" tIns="45720" rIns="91440" bIns="45720" rtlCol="0" anchor="t">
            <a:normAutofit/>
          </a:bodyPr>
          <a:lstStyle/>
          <a:p>
            <a:pPr marL="457200" indent="-457200"/>
            <a:r>
              <a:rPr lang="en-US"/>
              <a:t>Background music</a:t>
            </a:r>
            <a:endParaRPr lang="en-US" u="sng"/>
          </a:p>
          <a:p>
            <a:pPr marL="457200" indent="-457200"/>
            <a:r>
              <a:rPr lang="en-US"/>
              <a:t>Sound</a:t>
            </a:r>
            <a:r>
              <a:rPr lang="en-US">
                <a:ea typeface="+mn-lt"/>
                <a:cs typeface="+mn-lt"/>
              </a:rPr>
              <a:t> effects</a:t>
            </a:r>
          </a:p>
          <a:p>
            <a:pPr marL="457200" indent="-457200"/>
            <a:r>
              <a:rPr lang="en-US">
                <a:ea typeface="+mn-lt"/>
                <a:cs typeface="+mn-lt"/>
              </a:rPr>
              <a:t>Parallax</a:t>
            </a:r>
            <a:endParaRPr lang="en-US"/>
          </a:p>
          <a:p>
            <a:pPr>
              <a:buNone/>
            </a:pPr>
            <a:endParaRPr lang="en-US"/>
          </a:p>
          <a:p>
            <a:pPr marL="0" indent="0">
              <a:buNone/>
            </a:pPr>
            <a:r>
              <a:rPr lang="en-US" b="1"/>
              <a:t>Medium complexity – </a:t>
            </a:r>
            <a:r>
              <a:rPr lang="en-US"/>
              <a:t>Just playing sounds but need parallax.</a:t>
            </a:r>
          </a:p>
          <a:p>
            <a:pPr marL="0" indent="0">
              <a:buNone/>
            </a:pPr>
            <a:r>
              <a:rPr lang="en-US" b="1"/>
              <a:t>High priority -</a:t>
            </a:r>
            <a:r>
              <a:rPr lang="en-US"/>
              <a:t> Gameplay is significantly more engaging for the player.</a:t>
            </a:r>
          </a:p>
          <a:p>
            <a:pPr marL="0" indent="0">
              <a:buNone/>
            </a:pPr>
            <a:r>
              <a:rPr lang="en-US"/>
              <a:t> </a:t>
            </a:r>
          </a:p>
        </p:txBody>
      </p:sp>
      <p:pic>
        <p:nvPicPr>
          <p:cNvPr id="4" name="Picture 3" descr="Audio Wave Vector Art, Icons, and Graphics for Free Download">
            <a:extLst>
              <a:ext uri="{FF2B5EF4-FFF2-40B4-BE49-F238E27FC236}">
                <a16:creationId xmlns:a16="http://schemas.microsoft.com/office/drawing/2014/main" id="{9CEF625C-3384-4357-F377-9B8594C1CEC7}"/>
              </a:ext>
            </a:extLst>
          </p:cNvPr>
          <p:cNvPicPr>
            <a:picLocks noChangeAspect="1"/>
          </p:cNvPicPr>
          <p:nvPr/>
        </p:nvPicPr>
        <p:blipFill>
          <a:blip r:embed="rId2"/>
          <a:stretch>
            <a:fillRect/>
          </a:stretch>
        </p:blipFill>
        <p:spPr>
          <a:xfrm>
            <a:off x="5496698" y="1356402"/>
            <a:ext cx="5286629" cy="1529680"/>
          </a:xfrm>
          <a:prstGeom prst="rect">
            <a:avLst/>
          </a:prstGeom>
          <a:ln>
            <a:noFill/>
          </a:ln>
        </p:spPr>
      </p:pic>
    </p:spTree>
    <p:extLst>
      <p:ext uri="{BB962C8B-B14F-4D97-AF65-F5344CB8AC3E}">
        <p14:creationId xmlns:p14="http://schemas.microsoft.com/office/powerpoint/2010/main" val="3088152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20D97-F474-9CA0-586B-DBCC6A05CE61}"/>
              </a:ext>
            </a:extLst>
          </p:cNvPr>
          <p:cNvSpPr>
            <a:spLocks noGrp="1"/>
          </p:cNvSpPr>
          <p:nvPr>
            <p:ph type="title"/>
          </p:nvPr>
        </p:nvSpPr>
        <p:spPr/>
        <p:txBody>
          <a:bodyPr/>
          <a:lstStyle/>
          <a:p>
            <a:r>
              <a:rPr lang="en-US"/>
              <a:t>Isaac – UI</a:t>
            </a:r>
          </a:p>
        </p:txBody>
      </p:sp>
      <p:sp>
        <p:nvSpPr>
          <p:cNvPr id="3" name="Content Placeholder 2">
            <a:extLst>
              <a:ext uri="{FF2B5EF4-FFF2-40B4-BE49-F238E27FC236}">
                <a16:creationId xmlns:a16="http://schemas.microsoft.com/office/drawing/2014/main" id="{8F9B73A5-3032-56CE-9B8B-65F7B6561C4D}"/>
              </a:ext>
            </a:extLst>
          </p:cNvPr>
          <p:cNvSpPr>
            <a:spLocks noGrp="1"/>
          </p:cNvSpPr>
          <p:nvPr>
            <p:ph idx="1"/>
          </p:nvPr>
        </p:nvSpPr>
        <p:spPr/>
        <p:txBody>
          <a:bodyPr vert="horz" lIns="91440" tIns="45720" rIns="91440" bIns="45720" rtlCol="0" anchor="t">
            <a:normAutofit lnSpcReduction="10000"/>
          </a:bodyPr>
          <a:lstStyle/>
          <a:p>
            <a:pPr marL="457200" indent="-457200"/>
            <a:r>
              <a:rPr lang="en-US"/>
              <a:t>Play screen</a:t>
            </a:r>
            <a:endParaRPr lang="en-US" u="sng"/>
          </a:p>
          <a:p>
            <a:pPr marL="457200" indent="-457200"/>
            <a:r>
              <a:rPr lang="en-US"/>
              <a:t>Level select UI</a:t>
            </a:r>
          </a:p>
          <a:p>
            <a:pPr marL="457200" indent="-457200"/>
            <a:r>
              <a:rPr lang="en-US"/>
              <a:t>Results screen</a:t>
            </a:r>
          </a:p>
          <a:p>
            <a:pPr marL="457200" indent="-457200"/>
            <a:r>
              <a:rPr lang="en-US"/>
              <a:t>HUD</a:t>
            </a:r>
          </a:p>
          <a:p>
            <a:pPr>
              <a:buNone/>
            </a:pPr>
            <a:endParaRPr lang="en-US"/>
          </a:p>
          <a:p>
            <a:pPr marL="0" indent="0">
              <a:buNone/>
            </a:pPr>
            <a:r>
              <a:rPr lang="en-US" b="1"/>
              <a:t>Medium complexity – </a:t>
            </a:r>
            <a:r>
              <a:rPr lang="en-US"/>
              <a:t>Buttons + text but need to be laid out cohesively.</a:t>
            </a:r>
          </a:p>
          <a:p>
            <a:pPr marL="0" indent="0">
              <a:buNone/>
            </a:pPr>
            <a:r>
              <a:rPr lang="en-US" b="1"/>
              <a:t>High priority -</a:t>
            </a:r>
            <a:r>
              <a:rPr lang="en-US"/>
              <a:t> Gameplay is impossible if the user can't press play.</a:t>
            </a:r>
          </a:p>
          <a:p>
            <a:pPr marL="0" indent="0">
              <a:buNone/>
            </a:pPr>
            <a:r>
              <a:rPr lang="en-US"/>
              <a:t> </a:t>
            </a:r>
          </a:p>
        </p:txBody>
      </p:sp>
      <p:pic>
        <p:nvPicPr>
          <p:cNvPr id="5" name="Picture 4" descr="A cartoon character on a game card&#10;&#10;AI-generated content may be incorrect.">
            <a:extLst>
              <a:ext uri="{FF2B5EF4-FFF2-40B4-BE49-F238E27FC236}">
                <a16:creationId xmlns:a16="http://schemas.microsoft.com/office/drawing/2014/main" id="{3546E448-21CA-8384-7A4E-69BC362C4866}"/>
              </a:ext>
            </a:extLst>
          </p:cNvPr>
          <p:cNvPicPr>
            <a:picLocks noChangeAspect="1"/>
          </p:cNvPicPr>
          <p:nvPr/>
        </p:nvPicPr>
        <p:blipFill>
          <a:blip r:embed="rId2"/>
          <a:stretch>
            <a:fillRect/>
          </a:stretch>
        </p:blipFill>
        <p:spPr>
          <a:xfrm>
            <a:off x="4853631" y="-1545"/>
            <a:ext cx="7337855" cy="4128530"/>
          </a:xfrm>
          <a:prstGeom prst="rect">
            <a:avLst/>
          </a:prstGeom>
        </p:spPr>
      </p:pic>
    </p:spTree>
    <p:extLst>
      <p:ext uri="{BB962C8B-B14F-4D97-AF65-F5344CB8AC3E}">
        <p14:creationId xmlns:p14="http://schemas.microsoft.com/office/powerpoint/2010/main" val="2502212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3097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14BEE-BC3C-FD7B-EE1F-68F5E852ED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97D306-837E-FBDC-C556-E47F90108921}"/>
              </a:ext>
            </a:extLst>
          </p:cNvPr>
          <p:cNvSpPr>
            <a:spLocks noGrp="1"/>
          </p:cNvSpPr>
          <p:nvPr>
            <p:ph type="title"/>
          </p:nvPr>
        </p:nvSpPr>
        <p:spPr>
          <a:xfrm>
            <a:off x="519752" y="2753483"/>
            <a:ext cx="2406556" cy="1348309"/>
          </a:xfrm>
        </p:spPr>
        <p:txBody>
          <a:bodyPr/>
          <a:lstStyle/>
          <a:p>
            <a:r>
              <a:rPr lang="en-US"/>
              <a:t>Isaac – UI Use Case</a:t>
            </a:r>
          </a:p>
        </p:txBody>
      </p:sp>
      <p:pic>
        <p:nvPicPr>
          <p:cNvPr id="4" name="Picture 3" descr="A diagram of a process&#10;&#10;AI-generated content may be incorrect.">
            <a:extLst>
              <a:ext uri="{FF2B5EF4-FFF2-40B4-BE49-F238E27FC236}">
                <a16:creationId xmlns:a16="http://schemas.microsoft.com/office/drawing/2014/main" id="{C78CB44B-F0B9-10A0-E34C-4CA83DB7F70C}"/>
              </a:ext>
            </a:extLst>
          </p:cNvPr>
          <p:cNvPicPr>
            <a:picLocks noChangeAspect="1"/>
          </p:cNvPicPr>
          <p:nvPr/>
        </p:nvPicPr>
        <p:blipFill>
          <a:blip r:embed="rId2"/>
          <a:stretch>
            <a:fillRect/>
          </a:stretch>
        </p:blipFill>
        <p:spPr>
          <a:xfrm>
            <a:off x="3868099" y="232738"/>
            <a:ext cx="8051041" cy="6390564"/>
          </a:xfrm>
          <a:prstGeom prst="rect">
            <a:avLst/>
          </a:prstGeom>
          <a:ln>
            <a:noFill/>
          </a:ln>
        </p:spPr>
      </p:pic>
    </p:spTree>
    <p:extLst>
      <p:ext uri="{BB962C8B-B14F-4D97-AF65-F5344CB8AC3E}">
        <p14:creationId xmlns:p14="http://schemas.microsoft.com/office/powerpoint/2010/main" val="4138218862"/>
      </p:ext>
    </p:extLst>
  </p:cSld>
  <p:clrMapOvr>
    <a:masterClrMapping/>
  </p:clrMapOvr>
  <mc:AlternateContent xmlns:mc="http://schemas.openxmlformats.org/markup-compatibility/2006">
    <mc:Choice xmlns:p14="http://schemas.microsoft.com/office/powerpoint/2010/main" Requires="p14">
      <p:transition spd="slow" p14:dur="2000">
        <p:circle/>
      </p:transition>
    </mc:Choice>
    <mc:Fallback>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6D31-A0BB-57CA-65C0-5C0F34EC78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1E24CB-0699-4635-AFBF-701579EF5B1E}"/>
              </a:ext>
            </a:extLst>
          </p:cNvPr>
          <p:cNvSpPr>
            <a:spLocks noGrp="1"/>
          </p:cNvSpPr>
          <p:nvPr>
            <p:ph type="title"/>
          </p:nvPr>
        </p:nvSpPr>
        <p:spPr>
          <a:xfrm>
            <a:off x="519752" y="2753483"/>
            <a:ext cx="2406556" cy="1348309"/>
          </a:xfrm>
        </p:spPr>
        <p:txBody>
          <a:bodyPr>
            <a:normAutofit fontScale="90000"/>
          </a:bodyPr>
          <a:lstStyle/>
          <a:p>
            <a:r>
              <a:rPr lang="en-US"/>
              <a:t>Isaac – UI Class Diagram</a:t>
            </a:r>
          </a:p>
        </p:txBody>
      </p:sp>
      <p:pic>
        <p:nvPicPr>
          <p:cNvPr id="3" name="Picture 2" descr="A diagram of a program&#10;&#10;AI-generated content may be incorrect.">
            <a:extLst>
              <a:ext uri="{FF2B5EF4-FFF2-40B4-BE49-F238E27FC236}">
                <a16:creationId xmlns:a16="http://schemas.microsoft.com/office/drawing/2014/main" id="{B3D25EAD-61BD-9D58-E886-4D316334CC09}"/>
              </a:ext>
            </a:extLst>
          </p:cNvPr>
          <p:cNvPicPr>
            <a:picLocks noChangeAspect="1"/>
          </p:cNvPicPr>
          <p:nvPr/>
        </p:nvPicPr>
        <p:blipFill>
          <a:blip r:embed="rId2"/>
          <a:stretch>
            <a:fillRect/>
          </a:stretch>
        </p:blipFill>
        <p:spPr>
          <a:xfrm>
            <a:off x="4598124" y="69511"/>
            <a:ext cx="7592205" cy="6714242"/>
          </a:xfrm>
          <a:prstGeom prst="rect">
            <a:avLst/>
          </a:prstGeom>
        </p:spPr>
      </p:pic>
    </p:spTree>
    <p:extLst>
      <p:ext uri="{BB962C8B-B14F-4D97-AF65-F5344CB8AC3E}">
        <p14:creationId xmlns:p14="http://schemas.microsoft.com/office/powerpoint/2010/main" val="1640849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237AA-6074-7779-A43A-A546ABCFFD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9A6F0B-BFC8-F131-7E4B-E6090347CC41}"/>
              </a:ext>
            </a:extLst>
          </p:cNvPr>
          <p:cNvSpPr>
            <a:spLocks noGrp="1"/>
          </p:cNvSpPr>
          <p:nvPr>
            <p:ph type="title"/>
          </p:nvPr>
        </p:nvSpPr>
        <p:spPr>
          <a:xfrm>
            <a:off x="387927" y="203489"/>
            <a:ext cx="10515600" cy="1325563"/>
          </a:xfrm>
        </p:spPr>
        <p:txBody>
          <a:bodyPr/>
          <a:lstStyle/>
          <a:p>
            <a:r>
              <a:rPr lang="en-US"/>
              <a:t>Josh: Enemies!</a:t>
            </a:r>
          </a:p>
        </p:txBody>
      </p:sp>
      <p:sp>
        <p:nvSpPr>
          <p:cNvPr id="3" name="Content Placeholder 2">
            <a:extLst>
              <a:ext uri="{FF2B5EF4-FFF2-40B4-BE49-F238E27FC236}">
                <a16:creationId xmlns:a16="http://schemas.microsoft.com/office/drawing/2014/main" id="{AA4BF49A-A55A-F449-BEA6-CFA8BBF3F8E3}"/>
              </a:ext>
            </a:extLst>
          </p:cNvPr>
          <p:cNvSpPr>
            <a:spLocks noGrp="1"/>
          </p:cNvSpPr>
          <p:nvPr>
            <p:ph idx="1"/>
          </p:nvPr>
        </p:nvSpPr>
        <p:spPr>
          <a:xfrm>
            <a:off x="838200" y="1525443"/>
            <a:ext cx="10515600" cy="4651519"/>
          </a:xfrm>
        </p:spPr>
        <p:txBody>
          <a:bodyPr vert="horz" lIns="91440" tIns="45720" rIns="91440" bIns="45720" rtlCol="0" anchor="t">
            <a:normAutofit/>
          </a:bodyPr>
          <a:lstStyle/>
          <a:p>
            <a:pPr marL="457200" indent="-457200">
              <a:buFont typeface="Calibri" panose="020B0604020202020204" pitchFamily="34" charset="0"/>
              <a:buChar char="-"/>
            </a:pPr>
            <a:r>
              <a:rPr lang="en-US"/>
              <a:t>Health</a:t>
            </a:r>
          </a:p>
          <a:p>
            <a:pPr marL="457200" indent="-457200">
              <a:buFont typeface="Calibri" panose="020B0604020202020204" pitchFamily="34" charset="0"/>
              <a:buChar char="-"/>
            </a:pPr>
            <a:r>
              <a:rPr lang="en-US"/>
              <a:t>Attacks</a:t>
            </a:r>
          </a:p>
          <a:p>
            <a:pPr marL="457200" indent="-457200">
              <a:buFont typeface="Calibri" panose="020B0604020202020204" pitchFamily="34" charset="0"/>
              <a:buChar char="-"/>
            </a:pPr>
            <a:r>
              <a:rPr lang="en-US"/>
              <a:t>Enemy deaths</a:t>
            </a:r>
          </a:p>
          <a:p>
            <a:pPr marL="457200" indent="-457200">
              <a:buFont typeface="Calibri" panose="020B0604020202020204" pitchFamily="34" charset="0"/>
              <a:buChar char="-"/>
            </a:pPr>
            <a:r>
              <a:rPr lang="en-US"/>
              <a:t>Spawns</a:t>
            </a:r>
          </a:p>
          <a:p>
            <a:pPr marL="457200" indent="-457200">
              <a:buFont typeface="Calibri" panose="020B0604020202020204" pitchFamily="34" charset="0"/>
              <a:buChar char="-"/>
            </a:pPr>
            <a:r>
              <a:rPr lang="en-US"/>
              <a:t>Detection</a:t>
            </a:r>
          </a:p>
          <a:p>
            <a:pPr marL="0" indent="0">
              <a:spcBef>
                <a:spcPts val="2000"/>
              </a:spcBef>
              <a:buNone/>
            </a:pPr>
            <a:r>
              <a:rPr lang="en-US" b="1"/>
              <a:t>High Priority</a:t>
            </a:r>
          </a:p>
          <a:p>
            <a:pPr marL="0" indent="0">
              <a:buNone/>
            </a:pPr>
            <a:r>
              <a:rPr lang="en-US" b="1"/>
              <a:t>Medium Complexity</a:t>
            </a:r>
          </a:p>
          <a:p>
            <a:pPr marL="457200" indent="-457200">
              <a:buFont typeface="Calibri" panose="020B0604020202020204" pitchFamily="34" charset="0"/>
              <a:buChar char="-"/>
            </a:pPr>
            <a:r>
              <a:rPr lang="en-US"/>
              <a:t>Enemy "AI"</a:t>
            </a:r>
          </a:p>
        </p:txBody>
      </p:sp>
      <p:pic>
        <p:nvPicPr>
          <p:cNvPr id="4" name="Picture 3">
            <a:extLst>
              <a:ext uri="{FF2B5EF4-FFF2-40B4-BE49-F238E27FC236}">
                <a16:creationId xmlns:a16="http://schemas.microsoft.com/office/drawing/2014/main" id="{262AD025-6E62-243F-4A45-21E43E3D04C3}"/>
              </a:ext>
            </a:extLst>
          </p:cNvPr>
          <p:cNvPicPr>
            <a:picLocks noChangeAspect="1"/>
          </p:cNvPicPr>
          <p:nvPr/>
        </p:nvPicPr>
        <p:blipFill>
          <a:blip r:embed="rId2"/>
          <a:stretch>
            <a:fillRect/>
          </a:stretch>
        </p:blipFill>
        <p:spPr>
          <a:xfrm>
            <a:off x="5405582" y="1711914"/>
            <a:ext cx="5779654" cy="4161535"/>
          </a:xfrm>
          <a:prstGeom prst="rect">
            <a:avLst/>
          </a:prstGeom>
        </p:spPr>
      </p:pic>
      <p:sp>
        <p:nvSpPr>
          <p:cNvPr id="5" name="TextBox 4">
            <a:extLst>
              <a:ext uri="{FF2B5EF4-FFF2-40B4-BE49-F238E27FC236}">
                <a16:creationId xmlns:a16="http://schemas.microsoft.com/office/drawing/2014/main" id="{02539796-38EC-2D32-B241-58D50C94B1B9}"/>
              </a:ext>
            </a:extLst>
          </p:cNvPr>
          <p:cNvSpPr txBox="1"/>
          <p:nvPr/>
        </p:nvSpPr>
        <p:spPr>
          <a:xfrm>
            <a:off x="7766223" y="1067289"/>
            <a:ext cx="14241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CEO's goons</a:t>
            </a:r>
          </a:p>
        </p:txBody>
      </p:sp>
    </p:spTree>
    <p:extLst>
      <p:ext uri="{BB962C8B-B14F-4D97-AF65-F5344CB8AC3E}">
        <p14:creationId xmlns:p14="http://schemas.microsoft.com/office/powerpoint/2010/main" val="1333771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9C965-B97E-0C0C-5BFA-E427A63E0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03926C-594B-CC39-B7CF-BAC9870C4A61}"/>
              </a:ext>
            </a:extLst>
          </p:cNvPr>
          <p:cNvSpPr>
            <a:spLocks noGrp="1"/>
          </p:cNvSpPr>
          <p:nvPr>
            <p:ph type="title"/>
          </p:nvPr>
        </p:nvSpPr>
        <p:spPr/>
        <p:txBody>
          <a:bodyPr/>
          <a:lstStyle/>
          <a:p>
            <a:r>
              <a:rPr lang="en-US"/>
              <a:t>Josh: Enemies! - Use Case Diagram </a:t>
            </a:r>
          </a:p>
        </p:txBody>
      </p:sp>
      <p:pic>
        <p:nvPicPr>
          <p:cNvPr id="4" name="Picture 3" descr="A diagram of a game&#10;&#10;AI-generated content may be incorrect.">
            <a:extLst>
              <a:ext uri="{FF2B5EF4-FFF2-40B4-BE49-F238E27FC236}">
                <a16:creationId xmlns:a16="http://schemas.microsoft.com/office/drawing/2014/main" id="{6D153571-F099-8F4E-C51B-8A24CF133AF9}"/>
              </a:ext>
            </a:extLst>
          </p:cNvPr>
          <p:cNvPicPr>
            <a:picLocks noChangeAspect="1"/>
          </p:cNvPicPr>
          <p:nvPr/>
        </p:nvPicPr>
        <p:blipFill>
          <a:blip r:embed="rId2"/>
          <a:stretch>
            <a:fillRect/>
          </a:stretch>
        </p:blipFill>
        <p:spPr>
          <a:xfrm>
            <a:off x="838653" y="1339396"/>
            <a:ext cx="6650266" cy="5331280"/>
          </a:xfrm>
          <a:prstGeom prst="rect">
            <a:avLst/>
          </a:prstGeom>
          <a:ln>
            <a:noFill/>
          </a:ln>
        </p:spPr>
      </p:pic>
      <p:pic>
        <p:nvPicPr>
          <p:cNvPr id="5" name="Picture 4" descr="Big Smile Emoji Merch &amp; Gifts for Sale | Redbubble">
            <a:extLst>
              <a:ext uri="{FF2B5EF4-FFF2-40B4-BE49-F238E27FC236}">
                <a16:creationId xmlns:a16="http://schemas.microsoft.com/office/drawing/2014/main" id="{1D932AF9-264D-D1AF-AEE7-56168D9B413B}"/>
              </a:ext>
            </a:extLst>
          </p:cNvPr>
          <p:cNvPicPr>
            <a:picLocks noChangeAspect="1"/>
          </p:cNvPicPr>
          <p:nvPr/>
        </p:nvPicPr>
        <p:blipFill>
          <a:blip r:embed="rId3"/>
          <a:stretch>
            <a:fillRect/>
          </a:stretch>
        </p:blipFill>
        <p:spPr>
          <a:xfrm>
            <a:off x="8815614" y="2057400"/>
            <a:ext cx="2743200" cy="2743200"/>
          </a:xfrm>
          <a:prstGeom prst="rect">
            <a:avLst/>
          </a:prstGeom>
        </p:spPr>
      </p:pic>
      <p:sp>
        <p:nvSpPr>
          <p:cNvPr id="3" name="TextBox 2">
            <a:extLst>
              <a:ext uri="{FF2B5EF4-FFF2-40B4-BE49-F238E27FC236}">
                <a16:creationId xmlns:a16="http://schemas.microsoft.com/office/drawing/2014/main" id="{823DB339-44BC-B55F-E1E9-D87210813FB2}"/>
              </a:ext>
            </a:extLst>
          </p:cNvPr>
          <p:cNvSpPr txBox="1"/>
          <p:nvPr/>
        </p:nvSpPr>
        <p:spPr>
          <a:xfrm>
            <a:off x="9167092" y="1719637"/>
            <a:ext cx="21851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picture unrelated</a:t>
            </a:r>
          </a:p>
        </p:txBody>
      </p:sp>
    </p:spTree>
    <p:extLst>
      <p:ext uri="{BB962C8B-B14F-4D97-AF65-F5344CB8AC3E}">
        <p14:creationId xmlns:p14="http://schemas.microsoft.com/office/powerpoint/2010/main" val="1780010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214CC-781E-5EB0-E355-E269D5EC8C3E}"/>
            </a:ext>
          </a:extLst>
        </p:cNvPr>
        <p:cNvGrpSpPr/>
        <p:nvPr/>
      </p:nvGrpSpPr>
      <p:grpSpPr>
        <a:xfrm>
          <a:off x="0" y="0"/>
          <a:ext cx="0" cy="0"/>
          <a:chOff x="0" y="0"/>
          <a:chExt cx="0" cy="0"/>
        </a:xfrm>
      </p:grpSpPr>
      <p:pic>
        <p:nvPicPr>
          <p:cNvPr id="4" name="Content Placeholder 3" descr="A logo of a pirate&#10;&#10;AI-generated content may be incorrect.">
            <a:extLst>
              <a:ext uri="{FF2B5EF4-FFF2-40B4-BE49-F238E27FC236}">
                <a16:creationId xmlns:a16="http://schemas.microsoft.com/office/drawing/2014/main" id="{6AE9FCF1-6D51-F0A1-4525-8E3296E1E809}"/>
              </a:ext>
            </a:extLst>
          </p:cNvPr>
          <p:cNvPicPr>
            <a:picLocks noGrp="1" noChangeAspect="1"/>
          </p:cNvPicPr>
          <p:nvPr>
            <p:ph idx="1"/>
          </p:nvPr>
        </p:nvPicPr>
        <p:blipFill>
          <a:blip r:embed="rId2"/>
          <a:srcRect l="33609" t="20678" r="33333" b="21359"/>
          <a:stretch/>
        </p:blipFill>
        <p:spPr>
          <a:xfrm>
            <a:off x="10687792" y="2905"/>
            <a:ext cx="1507044" cy="1503809"/>
          </a:xfrm>
        </p:spPr>
      </p:pic>
      <p:sp>
        <p:nvSpPr>
          <p:cNvPr id="5" name="TextBox 4">
            <a:extLst>
              <a:ext uri="{FF2B5EF4-FFF2-40B4-BE49-F238E27FC236}">
                <a16:creationId xmlns:a16="http://schemas.microsoft.com/office/drawing/2014/main" id="{101FA9C3-DC3F-EF27-B58F-67B034EF57AA}"/>
              </a:ext>
            </a:extLst>
          </p:cNvPr>
          <p:cNvSpPr txBox="1"/>
          <p:nvPr/>
        </p:nvSpPr>
        <p:spPr>
          <a:xfrm>
            <a:off x="506478" y="368356"/>
            <a:ext cx="619640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t>Josh: Storyboard</a:t>
            </a:r>
          </a:p>
        </p:txBody>
      </p:sp>
      <p:pic>
        <p:nvPicPr>
          <p:cNvPr id="2" name="Picture 1">
            <a:extLst>
              <a:ext uri="{FF2B5EF4-FFF2-40B4-BE49-F238E27FC236}">
                <a16:creationId xmlns:a16="http://schemas.microsoft.com/office/drawing/2014/main" id="{14A0224D-F8F3-167F-8E79-EE8CA819A111}"/>
              </a:ext>
            </a:extLst>
          </p:cNvPr>
          <p:cNvPicPr>
            <a:picLocks noChangeAspect="1"/>
          </p:cNvPicPr>
          <p:nvPr/>
        </p:nvPicPr>
        <p:blipFill>
          <a:blip r:embed="rId3"/>
          <a:srcRect l="29" t="-56" r="58" b="-98"/>
          <a:stretch/>
        </p:blipFill>
        <p:spPr>
          <a:xfrm>
            <a:off x="4768251" y="2247776"/>
            <a:ext cx="7227525" cy="4104178"/>
          </a:xfrm>
          <a:prstGeom prst="rect">
            <a:avLst/>
          </a:prstGeom>
          <a:ln>
            <a:noFill/>
          </a:ln>
        </p:spPr>
      </p:pic>
      <p:sp>
        <p:nvSpPr>
          <p:cNvPr id="6" name="TextBox 5">
            <a:extLst>
              <a:ext uri="{FF2B5EF4-FFF2-40B4-BE49-F238E27FC236}">
                <a16:creationId xmlns:a16="http://schemas.microsoft.com/office/drawing/2014/main" id="{EAE9D3CC-56F8-88A2-E5DA-9A03E4301522}"/>
              </a:ext>
            </a:extLst>
          </p:cNvPr>
          <p:cNvSpPr txBox="1"/>
          <p:nvPr/>
        </p:nvSpPr>
        <p:spPr>
          <a:xfrm>
            <a:off x="506306" y="1856356"/>
            <a:ext cx="4248794"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err="1"/>
              <a:t>PegHead</a:t>
            </a:r>
            <a:r>
              <a:rPr lang="en-US" sz="2400" b="1"/>
              <a:t>: </a:t>
            </a:r>
            <a:r>
              <a:rPr lang="en-US" sz="2400"/>
              <a:t>The video game opens with a black screen and text introducing the background of the game</a:t>
            </a:r>
          </a:p>
          <a:p>
            <a:endParaRPr lang="en-US" sz="2400"/>
          </a:p>
          <a:p>
            <a:r>
              <a:rPr lang="en-US" sz="2400" b="1"/>
              <a:t>Dialogue: "</a:t>
            </a:r>
            <a:r>
              <a:rPr lang="en-US" sz="2400"/>
              <a:t>While on a quest for treasure, suddenly a ship rams into yours, and you find yourself in the air. You land on your head and blackout..."</a:t>
            </a:r>
          </a:p>
        </p:txBody>
      </p:sp>
    </p:spTree>
    <p:extLst>
      <p:ext uri="{BB962C8B-B14F-4D97-AF65-F5344CB8AC3E}">
        <p14:creationId xmlns:p14="http://schemas.microsoft.com/office/powerpoint/2010/main" val="2507096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4B67F-8323-0381-29D1-AF3736F354F3}"/>
              </a:ext>
            </a:extLst>
          </p:cNvPr>
          <p:cNvSpPr>
            <a:spLocks noGrp="1"/>
          </p:cNvSpPr>
          <p:nvPr>
            <p:ph type="title"/>
          </p:nvPr>
        </p:nvSpPr>
        <p:spPr>
          <a:xfrm>
            <a:off x="104955" y="-1498"/>
            <a:ext cx="10515600" cy="1325563"/>
          </a:xfrm>
        </p:spPr>
        <p:txBody>
          <a:bodyPr/>
          <a:lstStyle/>
          <a:p>
            <a:r>
              <a:rPr lang="en-US"/>
              <a:t>Josh: Enemies! - Class Diagram</a:t>
            </a:r>
          </a:p>
        </p:txBody>
      </p:sp>
      <p:pic>
        <p:nvPicPr>
          <p:cNvPr id="6" name="Picture 5">
            <a:extLst>
              <a:ext uri="{FF2B5EF4-FFF2-40B4-BE49-F238E27FC236}">
                <a16:creationId xmlns:a16="http://schemas.microsoft.com/office/drawing/2014/main" id="{B17C7D55-B39B-A5CA-D5EF-CDC80DCF4D32}"/>
              </a:ext>
            </a:extLst>
          </p:cNvPr>
          <p:cNvPicPr>
            <a:picLocks noChangeAspect="1"/>
          </p:cNvPicPr>
          <p:nvPr/>
        </p:nvPicPr>
        <p:blipFill>
          <a:blip r:embed="rId2"/>
          <a:stretch>
            <a:fillRect/>
          </a:stretch>
        </p:blipFill>
        <p:spPr>
          <a:xfrm>
            <a:off x="1439083" y="927339"/>
            <a:ext cx="8781870" cy="5794076"/>
          </a:xfrm>
          <a:prstGeom prst="rect">
            <a:avLst/>
          </a:prstGeom>
          <a:ln>
            <a:noFill/>
          </a:ln>
        </p:spPr>
      </p:pic>
    </p:spTree>
    <p:extLst>
      <p:ext uri="{BB962C8B-B14F-4D97-AF65-F5344CB8AC3E}">
        <p14:creationId xmlns:p14="http://schemas.microsoft.com/office/powerpoint/2010/main" val="1981551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62219-921B-3469-4794-B7A267B13FDC}"/>
              </a:ext>
            </a:extLst>
          </p:cNvPr>
          <p:cNvSpPr>
            <a:spLocks noGrp="1"/>
          </p:cNvSpPr>
          <p:nvPr>
            <p:ph type="title"/>
          </p:nvPr>
        </p:nvSpPr>
        <p:spPr>
          <a:xfrm>
            <a:off x="838201" y="87098"/>
            <a:ext cx="5251316" cy="1807305"/>
          </a:xfrm>
        </p:spPr>
        <p:txBody>
          <a:bodyPr>
            <a:normAutofit/>
          </a:bodyPr>
          <a:lstStyle/>
          <a:p>
            <a:r>
              <a:rPr lang="en-US"/>
              <a:t>Feature: Boss   </a:t>
            </a:r>
            <a:r>
              <a:rPr lang="en-US" sz="3000"/>
              <a:t>Jonathan Palmer</a:t>
            </a:r>
          </a:p>
        </p:txBody>
      </p:sp>
      <p:sp>
        <p:nvSpPr>
          <p:cNvPr id="3" name="Content Placeholder 2">
            <a:extLst>
              <a:ext uri="{FF2B5EF4-FFF2-40B4-BE49-F238E27FC236}">
                <a16:creationId xmlns:a16="http://schemas.microsoft.com/office/drawing/2014/main" id="{C81262B1-9400-0EC9-630A-DEC413A42F12}"/>
              </a:ext>
            </a:extLst>
          </p:cNvPr>
          <p:cNvSpPr>
            <a:spLocks noGrp="1"/>
          </p:cNvSpPr>
          <p:nvPr>
            <p:ph idx="1"/>
          </p:nvPr>
        </p:nvSpPr>
        <p:spPr>
          <a:xfrm>
            <a:off x="673444" y="1715460"/>
            <a:ext cx="5827934" cy="4873395"/>
          </a:xfrm>
        </p:spPr>
        <p:txBody>
          <a:bodyPr vert="horz" lIns="91440" tIns="45720" rIns="91440" bIns="45720" rtlCol="0" anchor="t">
            <a:noAutofit/>
          </a:bodyPr>
          <a:lstStyle/>
          <a:p>
            <a:pPr marL="0" indent="0">
              <a:buNone/>
            </a:pPr>
            <a:r>
              <a:rPr lang="en-US" sz="2500">
                <a:ea typeface="+mn-lt"/>
                <a:cs typeface="+mn-lt"/>
              </a:rPr>
              <a:t>The boss fight in our game is designed to be a test of everything the player has learned so far with movement, timing, and strategy. When players face the boss, they’re confronted with a harder challenge that forces them to think more than any of the general enemies. The boss has several tactics, with the fight intensifying when its health drops to a certain point. A central Fight Manager will monitor collisions and update health bars so the player will know how hurt the boss is.</a:t>
            </a:r>
            <a:endParaRPr lang="en-US" sz="2500"/>
          </a:p>
          <a:p>
            <a:endParaRPr lang="en-US" sz="1700"/>
          </a:p>
        </p:txBody>
      </p:sp>
      <p:pic>
        <p:nvPicPr>
          <p:cNvPr id="4" name="Picture 3" descr="A silhouette of a person in a forest&#10;&#10;AI-generated content may be incorrect.">
            <a:extLst>
              <a:ext uri="{FF2B5EF4-FFF2-40B4-BE49-F238E27FC236}">
                <a16:creationId xmlns:a16="http://schemas.microsoft.com/office/drawing/2014/main" id="{D359DA7F-A4D7-6B53-0834-4F4B4818C0AD}"/>
              </a:ext>
            </a:extLst>
          </p:cNvPr>
          <p:cNvPicPr>
            <a:picLocks noChangeAspect="1"/>
          </p:cNvPicPr>
          <p:nvPr/>
        </p:nvPicPr>
        <p:blipFill>
          <a:blip r:embed="rId2"/>
          <a:srcRect l="15536" r="2300" b="1"/>
          <a:stretch/>
        </p:blipFill>
        <p:spPr>
          <a:xfrm>
            <a:off x="6621100" y="10"/>
            <a:ext cx="5570900"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409325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4AF28-1D6E-4DB2-4A8E-DD5B5EBC0E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5AB97E-F877-7F6E-7CE7-0EB59FF7FEC3}"/>
              </a:ext>
            </a:extLst>
          </p:cNvPr>
          <p:cNvSpPr>
            <a:spLocks noGrp="1"/>
          </p:cNvSpPr>
          <p:nvPr>
            <p:ph type="title"/>
          </p:nvPr>
        </p:nvSpPr>
        <p:spPr/>
        <p:txBody>
          <a:bodyPr>
            <a:normAutofit/>
          </a:bodyPr>
          <a:lstStyle/>
          <a:p>
            <a:r>
              <a:rPr lang="en-US"/>
              <a:t>Boss Priority      </a:t>
            </a:r>
            <a:r>
              <a:rPr lang="en-US" sz="4000"/>
              <a:t>        </a:t>
            </a:r>
            <a:r>
              <a:rPr lang="en-US" sz="3200"/>
              <a:t>Jonathan Palmer</a:t>
            </a:r>
          </a:p>
        </p:txBody>
      </p:sp>
      <p:sp>
        <p:nvSpPr>
          <p:cNvPr id="3" name="Content Placeholder 2">
            <a:extLst>
              <a:ext uri="{FF2B5EF4-FFF2-40B4-BE49-F238E27FC236}">
                <a16:creationId xmlns:a16="http://schemas.microsoft.com/office/drawing/2014/main" id="{5FF92CA2-E5DB-1CEB-401D-6A0A09027802}"/>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As far as development priority goes, I’d rate the boss fight at about a 3 out of 10. It’s hopefully one of the most thrilling parts of the game, but it’s not absolutely required to get our core story across. If we run out of time or resources, we could still deliver the narrative without the boss fight.</a:t>
            </a:r>
            <a:endParaRPr lang="en-US"/>
          </a:p>
          <a:p>
            <a:endParaRPr lang="en-US"/>
          </a:p>
        </p:txBody>
      </p:sp>
    </p:spTree>
    <p:extLst>
      <p:ext uri="{BB962C8B-B14F-4D97-AF65-F5344CB8AC3E}">
        <p14:creationId xmlns:p14="http://schemas.microsoft.com/office/powerpoint/2010/main" val="3601240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46CB8-808C-B9AA-0777-FE79B28AEE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90F875-4BB3-B970-E73B-13A2C3D1AE5F}"/>
              </a:ext>
            </a:extLst>
          </p:cNvPr>
          <p:cNvSpPr>
            <a:spLocks noGrp="1"/>
          </p:cNvSpPr>
          <p:nvPr>
            <p:ph type="title"/>
          </p:nvPr>
        </p:nvSpPr>
        <p:spPr>
          <a:xfrm>
            <a:off x="838200" y="4720"/>
            <a:ext cx="10515600" cy="1325563"/>
          </a:xfrm>
        </p:spPr>
        <p:txBody>
          <a:bodyPr>
            <a:normAutofit/>
          </a:bodyPr>
          <a:lstStyle/>
          <a:p>
            <a:r>
              <a:rPr lang="en-US"/>
              <a:t>Boss Use Case</a:t>
            </a:r>
            <a:r>
              <a:rPr lang="en-US" sz="4000"/>
              <a:t>         </a:t>
            </a:r>
            <a:r>
              <a:rPr lang="en-US" sz="3200"/>
              <a:t>Jonathan Palmer</a:t>
            </a:r>
          </a:p>
        </p:txBody>
      </p:sp>
      <p:pic>
        <p:nvPicPr>
          <p:cNvPr id="3" name="Content Placeholder 2" descr="A diagram of a game&#10;&#10;AI-generated content may be incorrect.">
            <a:extLst>
              <a:ext uri="{FF2B5EF4-FFF2-40B4-BE49-F238E27FC236}">
                <a16:creationId xmlns:a16="http://schemas.microsoft.com/office/drawing/2014/main" id="{3CB58429-61B6-8992-8482-6DCE49AD3C34}"/>
              </a:ext>
            </a:extLst>
          </p:cNvPr>
          <p:cNvPicPr>
            <a:picLocks noGrp="1" noChangeAspect="1"/>
          </p:cNvPicPr>
          <p:nvPr>
            <p:ph idx="1"/>
          </p:nvPr>
        </p:nvPicPr>
        <p:blipFill>
          <a:blip r:embed="rId2"/>
          <a:stretch>
            <a:fillRect/>
          </a:stretch>
        </p:blipFill>
        <p:spPr>
          <a:xfrm>
            <a:off x="5243090" y="1393420"/>
            <a:ext cx="6670883" cy="4642042"/>
          </a:xfrm>
        </p:spPr>
      </p:pic>
      <p:sp>
        <p:nvSpPr>
          <p:cNvPr id="4" name="TextBox 3">
            <a:extLst>
              <a:ext uri="{FF2B5EF4-FFF2-40B4-BE49-F238E27FC236}">
                <a16:creationId xmlns:a16="http://schemas.microsoft.com/office/drawing/2014/main" id="{9B04CBA1-C30A-8EA0-A9C0-FF1ACAE20BE8}"/>
              </a:ext>
            </a:extLst>
          </p:cNvPr>
          <p:cNvSpPr txBox="1"/>
          <p:nvPr/>
        </p:nvSpPr>
        <p:spPr>
          <a:xfrm>
            <a:off x="640270" y="1333500"/>
            <a:ext cx="4600317"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900"/>
              <a:t>First when the player initiates the boss fight the Boss will enter the scene, this is when the logic and behavior will be initialized.</a:t>
            </a:r>
          </a:p>
          <a:p>
            <a:pPr marL="285750" indent="-285750">
              <a:buFont typeface="Arial"/>
              <a:buChar char="•"/>
            </a:pPr>
            <a:r>
              <a:rPr lang="en-US" sz="1900"/>
              <a:t>Once the fight has started the boss will constantly monitor the player position to act accordingly, depending on the player position the boss may also extend to attack with its movement, being melee if close or ranged if further.</a:t>
            </a:r>
          </a:p>
          <a:p>
            <a:pPr marL="285750" indent="-285750">
              <a:buFont typeface="Arial"/>
              <a:buChar char="•"/>
            </a:pPr>
            <a:r>
              <a:rPr lang="en-US" sz="1900"/>
              <a:t>When the boss gets hit by the player it will take damage which will include a noise indicating they’ve taken damage, in the case of the boss's health dropping below 1 the action will extend to the boss dying.</a:t>
            </a:r>
          </a:p>
        </p:txBody>
      </p:sp>
    </p:spTree>
    <p:extLst>
      <p:ext uri="{BB962C8B-B14F-4D97-AF65-F5344CB8AC3E}">
        <p14:creationId xmlns:p14="http://schemas.microsoft.com/office/powerpoint/2010/main" val="2063918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CDDB9-9B20-B40C-3BE3-054D74568E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A13AD-41AB-BB8A-7CA4-80F7DBBA2677}"/>
              </a:ext>
            </a:extLst>
          </p:cNvPr>
          <p:cNvSpPr>
            <a:spLocks noGrp="1"/>
          </p:cNvSpPr>
          <p:nvPr>
            <p:ph type="title"/>
          </p:nvPr>
        </p:nvSpPr>
        <p:spPr>
          <a:xfrm>
            <a:off x="724930" y="4719"/>
            <a:ext cx="10515600" cy="1325563"/>
          </a:xfrm>
        </p:spPr>
        <p:txBody>
          <a:bodyPr>
            <a:normAutofit/>
          </a:bodyPr>
          <a:lstStyle/>
          <a:p>
            <a:r>
              <a:rPr lang="en-US"/>
              <a:t>Boss Class Diagram    </a:t>
            </a:r>
            <a:r>
              <a:rPr lang="en-US" sz="4000"/>
              <a:t>     </a:t>
            </a:r>
            <a:r>
              <a:rPr lang="en-US" sz="3200"/>
              <a:t>Jonathan Palmer</a:t>
            </a:r>
          </a:p>
        </p:txBody>
      </p:sp>
      <p:sp>
        <p:nvSpPr>
          <p:cNvPr id="5" name="Content Placeholder 4">
            <a:extLst>
              <a:ext uri="{FF2B5EF4-FFF2-40B4-BE49-F238E27FC236}">
                <a16:creationId xmlns:a16="http://schemas.microsoft.com/office/drawing/2014/main" id="{A943EE0D-9753-2A31-A6D4-253A81B73D22}"/>
              </a:ext>
            </a:extLst>
          </p:cNvPr>
          <p:cNvSpPr>
            <a:spLocks noGrp="1"/>
          </p:cNvSpPr>
          <p:nvPr>
            <p:ph idx="1"/>
          </p:nvPr>
        </p:nvSpPr>
        <p:spPr>
          <a:xfrm>
            <a:off x="436606" y="1331354"/>
            <a:ext cx="5027140" cy="5236906"/>
          </a:xfrm>
        </p:spPr>
        <p:txBody>
          <a:bodyPr vert="horz" lIns="91440" tIns="45720" rIns="91440" bIns="45720" rtlCol="0" anchor="t">
            <a:noAutofit/>
          </a:bodyPr>
          <a:lstStyle/>
          <a:p>
            <a:r>
              <a:rPr lang="en-US" sz="1700"/>
              <a:t>The Player class has straightforward attributes like health and position, and will interact with the boss through moving and attacking.</a:t>
            </a:r>
          </a:p>
          <a:p>
            <a:r>
              <a:rPr lang="en-US" sz="1700"/>
              <a:t>The Boss class holds the logic, comparing positions and determining which action to move forward with. It will react to interactions with the player and once health drops to zero it will trigger the winning scene.</a:t>
            </a:r>
          </a:p>
          <a:p>
            <a:r>
              <a:rPr lang="en-US" sz="1700"/>
              <a:t>The </a:t>
            </a:r>
            <a:r>
              <a:rPr lang="en-US" sz="1700" err="1"/>
              <a:t>StatDisplay</a:t>
            </a:r>
            <a:r>
              <a:rPr lang="en-US" sz="1700"/>
              <a:t> class is dependent on the Player and Boss classes, tracking and displaying the current state of the boss fight for the player.</a:t>
            </a:r>
          </a:p>
          <a:p>
            <a:r>
              <a:rPr lang="en-US" sz="1700"/>
              <a:t>The </a:t>
            </a:r>
            <a:r>
              <a:rPr lang="en-US" sz="1700" err="1"/>
              <a:t>FightManager</a:t>
            </a:r>
            <a:r>
              <a:rPr lang="en-US" sz="1700"/>
              <a:t> class is basically the referee, tracking collisions, updating stats, and handing changes in the fight. Player and Boss classes compose, but do not belong to this class.</a:t>
            </a:r>
          </a:p>
          <a:p>
            <a:r>
              <a:rPr lang="en-US" sz="1700"/>
              <a:t>The Weapon class will be part of both the player and the boss, with subclasses of weapons being able to choose from Melee class or Ranged class attacks on the player.</a:t>
            </a:r>
          </a:p>
          <a:p>
            <a:endParaRPr lang="en-US" sz="2000"/>
          </a:p>
        </p:txBody>
      </p:sp>
      <p:pic>
        <p:nvPicPr>
          <p:cNvPr id="3" name="Picture 2" descr="A diagram of a game&#10;&#10;AI-generated content may be incorrect.">
            <a:extLst>
              <a:ext uri="{FF2B5EF4-FFF2-40B4-BE49-F238E27FC236}">
                <a16:creationId xmlns:a16="http://schemas.microsoft.com/office/drawing/2014/main" id="{FCDD7CC5-85B6-E545-9696-54BABA9234A0}"/>
              </a:ext>
            </a:extLst>
          </p:cNvPr>
          <p:cNvPicPr>
            <a:picLocks noChangeAspect="1"/>
          </p:cNvPicPr>
          <p:nvPr/>
        </p:nvPicPr>
        <p:blipFill>
          <a:blip r:embed="rId2"/>
          <a:stretch>
            <a:fillRect/>
          </a:stretch>
        </p:blipFill>
        <p:spPr>
          <a:xfrm>
            <a:off x="5478847" y="1331881"/>
            <a:ext cx="6534766" cy="5233674"/>
          </a:xfrm>
          <a:prstGeom prst="rect">
            <a:avLst/>
          </a:prstGeom>
        </p:spPr>
      </p:pic>
    </p:spTree>
    <p:extLst>
      <p:ext uri="{BB962C8B-B14F-4D97-AF65-F5344CB8AC3E}">
        <p14:creationId xmlns:p14="http://schemas.microsoft.com/office/powerpoint/2010/main" val="4095182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05009-3A8B-17D2-CA91-DBD5A16022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3A90DD-8EE1-B295-C08E-07842AEDC84E}"/>
              </a:ext>
            </a:extLst>
          </p:cNvPr>
          <p:cNvSpPr>
            <a:spLocks noGrp="1"/>
          </p:cNvSpPr>
          <p:nvPr>
            <p:ph type="title"/>
          </p:nvPr>
        </p:nvSpPr>
        <p:spPr>
          <a:xfrm>
            <a:off x="838200" y="4720"/>
            <a:ext cx="10515600" cy="1325563"/>
          </a:xfrm>
        </p:spPr>
        <p:txBody>
          <a:bodyPr>
            <a:normAutofit/>
          </a:bodyPr>
          <a:lstStyle/>
          <a:p>
            <a:r>
              <a:rPr lang="en-US"/>
              <a:t>Boss Complexity </a:t>
            </a:r>
            <a:r>
              <a:rPr lang="en-US" sz="4000"/>
              <a:t>        </a:t>
            </a:r>
            <a:r>
              <a:rPr lang="en-US" sz="3200"/>
              <a:t>Jonathan Palmer</a:t>
            </a:r>
          </a:p>
        </p:txBody>
      </p:sp>
      <p:sp>
        <p:nvSpPr>
          <p:cNvPr id="3" name="Content Placeholder 2">
            <a:extLst>
              <a:ext uri="{FF2B5EF4-FFF2-40B4-BE49-F238E27FC236}">
                <a16:creationId xmlns:a16="http://schemas.microsoft.com/office/drawing/2014/main" id="{939E0616-ACF4-6DF8-E6DA-B5B4790D7147}"/>
              </a:ext>
            </a:extLst>
          </p:cNvPr>
          <p:cNvSpPr>
            <a:spLocks noGrp="1"/>
          </p:cNvSpPr>
          <p:nvPr>
            <p:ph idx="1"/>
          </p:nvPr>
        </p:nvSpPr>
        <p:spPr>
          <a:xfrm>
            <a:off x="601362" y="1326352"/>
            <a:ext cx="6170142" cy="5103041"/>
          </a:xfrm>
        </p:spPr>
        <p:txBody>
          <a:bodyPr vert="horz" lIns="91440" tIns="45720" rIns="91440" bIns="45720" rtlCol="0" anchor="t">
            <a:normAutofit/>
          </a:bodyPr>
          <a:lstStyle/>
          <a:p>
            <a:pPr marL="0" indent="0">
              <a:buNone/>
            </a:pPr>
            <a:r>
              <a:rPr lang="en-US" sz="2500">
                <a:ea typeface="+mn-lt"/>
                <a:cs typeface="+mn-lt"/>
              </a:rPr>
              <a:t>When it comes to complexity, I’d put this boss fight around a 6 out of 10. The main reason it doesn’t go higher is because it relies on more straightforward math and a decision tree, just enough to handle basic pathfinding, target tracking, and attack decisions. The boss knows when to move in, when to hang back, and how to keep the player thinking. If you wanted to push this system to its limit it could be a 10 out of 10 complexity by using AI like neural networks that adjust to the player’s strategies, adapting its own behavior to create a formidable, evolving threat.</a:t>
            </a:r>
            <a:endParaRPr lang="en-US" sz="2500"/>
          </a:p>
          <a:p>
            <a:endParaRPr lang="en-US"/>
          </a:p>
        </p:txBody>
      </p:sp>
      <p:pic>
        <p:nvPicPr>
          <p:cNvPr id="4" name="Picture 3" descr="A black and white diagram of a network&#10;&#10;AI-generated content may be incorrect.">
            <a:extLst>
              <a:ext uri="{FF2B5EF4-FFF2-40B4-BE49-F238E27FC236}">
                <a16:creationId xmlns:a16="http://schemas.microsoft.com/office/drawing/2014/main" id="{C82F7907-E837-8BE7-CB2E-96FC93E43234}"/>
              </a:ext>
            </a:extLst>
          </p:cNvPr>
          <p:cNvPicPr>
            <a:picLocks noChangeAspect="1"/>
          </p:cNvPicPr>
          <p:nvPr/>
        </p:nvPicPr>
        <p:blipFill>
          <a:blip r:embed="rId2"/>
          <a:srcRect l="8527" t="5358" r="8527" b="5485"/>
          <a:stretch/>
        </p:blipFill>
        <p:spPr>
          <a:xfrm>
            <a:off x="6774689" y="1713042"/>
            <a:ext cx="5325979" cy="4229891"/>
          </a:xfrm>
          <a:prstGeom prst="rect">
            <a:avLst/>
          </a:prstGeom>
        </p:spPr>
      </p:pic>
    </p:spTree>
    <p:extLst>
      <p:ext uri="{BB962C8B-B14F-4D97-AF65-F5344CB8AC3E}">
        <p14:creationId xmlns:p14="http://schemas.microsoft.com/office/powerpoint/2010/main" val="214262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F149F-C425-489B-9F42-E6359455783B}"/>
              </a:ext>
            </a:extLst>
          </p:cNvPr>
          <p:cNvSpPr>
            <a:spLocks noGrp="1"/>
          </p:cNvSpPr>
          <p:nvPr>
            <p:ph type="title"/>
          </p:nvPr>
        </p:nvSpPr>
        <p:spPr/>
        <p:txBody>
          <a:bodyPr/>
          <a:lstStyle/>
          <a:p>
            <a:r>
              <a:rPr lang="en-US" dirty="0"/>
              <a:t>Keagan: Level Selector and Assets</a:t>
            </a:r>
          </a:p>
        </p:txBody>
      </p:sp>
      <p:pic>
        <p:nvPicPr>
          <p:cNvPr id="4" name="Picture 3" descr="A diagram of a person with a diagram&#10;&#10;AI-generated content may be incorrect.">
            <a:extLst>
              <a:ext uri="{FF2B5EF4-FFF2-40B4-BE49-F238E27FC236}">
                <a16:creationId xmlns:a16="http://schemas.microsoft.com/office/drawing/2014/main" id="{08CA69B9-1316-415F-6029-4EA1F14045D7}"/>
              </a:ext>
            </a:extLst>
          </p:cNvPr>
          <p:cNvPicPr>
            <a:picLocks noChangeAspect="1"/>
          </p:cNvPicPr>
          <p:nvPr/>
        </p:nvPicPr>
        <p:blipFill>
          <a:blip r:embed="rId2"/>
          <a:stretch>
            <a:fillRect/>
          </a:stretch>
        </p:blipFill>
        <p:spPr>
          <a:xfrm>
            <a:off x="5754542" y="1480502"/>
            <a:ext cx="5888818" cy="5012373"/>
          </a:xfrm>
          <a:prstGeom prst="rect">
            <a:avLst/>
          </a:prstGeom>
        </p:spPr>
      </p:pic>
      <p:sp>
        <p:nvSpPr>
          <p:cNvPr id="5" name="TextBox 4">
            <a:extLst>
              <a:ext uri="{FF2B5EF4-FFF2-40B4-BE49-F238E27FC236}">
                <a16:creationId xmlns:a16="http://schemas.microsoft.com/office/drawing/2014/main" id="{953AE091-24D5-6E89-2D4C-30BFA03C3D24}"/>
              </a:ext>
            </a:extLst>
          </p:cNvPr>
          <p:cNvSpPr txBox="1"/>
          <p:nvPr/>
        </p:nvSpPr>
        <p:spPr>
          <a:xfrm>
            <a:off x="3352800" y="2941320"/>
            <a:ext cx="2488539" cy="707886"/>
          </a:xfrm>
          <a:prstGeom prst="rect">
            <a:avLst/>
          </a:prstGeom>
          <a:noFill/>
        </p:spPr>
        <p:txBody>
          <a:bodyPr wrap="square" rtlCol="0">
            <a:spAutoFit/>
          </a:bodyPr>
          <a:lstStyle/>
          <a:p>
            <a:r>
              <a:rPr lang="en-US" sz="4000" dirty="0"/>
              <a:t>Use Case</a:t>
            </a:r>
          </a:p>
        </p:txBody>
      </p:sp>
    </p:spTree>
    <p:extLst>
      <p:ext uri="{BB962C8B-B14F-4D97-AF65-F5344CB8AC3E}">
        <p14:creationId xmlns:p14="http://schemas.microsoft.com/office/powerpoint/2010/main" val="1976564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A6FC7-06B2-F233-F2BF-9CAFE8D58473}"/>
              </a:ext>
            </a:extLst>
          </p:cNvPr>
          <p:cNvSpPr>
            <a:spLocks noGrp="1"/>
          </p:cNvSpPr>
          <p:nvPr>
            <p:ph type="title"/>
          </p:nvPr>
        </p:nvSpPr>
        <p:spPr/>
        <p:txBody>
          <a:bodyPr/>
          <a:lstStyle/>
          <a:p>
            <a:r>
              <a:rPr lang="en-US" dirty="0"/>
              <a:t>Keagan: Class Diagram</a:t>
            </a:r>
          </a:p>
        </p:txBody>
      </p:sp>
      <p:pic>
        <p:nvPicPr>
          <p:cNvPr id="5" name="Picture 4" descr="A diagram of a software application&#10;&#10;Description automatically generated with medium confidence">
            <a:extLst>
              <a:ext uri="{FF2B5EF4-FFF2-40B4-BE49-F238E27FC236}">
                <a16:creationId xmlns:a16="http://schemas.microsoft.com/office/drawing/2014/main" id="{0314ADCF-9BCE-679D-549C-A4809460A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5567" y="358543"/>
            <a:ext cx="3241933" cy="6134332"/>
          </a:xfrm>
          <a:prstGeom prst="rect">
            <a:avLst/>
          </a:prstGeom>
        </p:spPr>
      </p:pic>
      <p:sp>
        <p:nvSpPr>
          <p:cNvPr id="6" name="TextBox 5">
            <a:extLst>
              <a:ext uri="{FF2B5EF4-FFF2-40B4-BE49-F238E27FC236}">
                <a16:creationId xmlns:a16="http://schemas.microsoft.com/office/drawing/2014/main" id="{0B7E3B7E-8026-A20F-174E-E94B5E921BB2}"/>
              </a:ext>
            </a:extLst>
          </p:cNvPr>
          <p:cNvSpPr txBox="1"/>
          <p:nvPr/>
        </p:nvSpPr>
        <p:spPr>
          <a:xfrm>
            <a:off x="754380" y="3154680"/>
            <a:ext cx="4214744" cy="2123658"/>
          </a:xfrm>
          <a:prstGeom prst="rect">
            <a:avLst/>
          </a:prstGeom>
          <a:noFill/>
        </p:spPr>
        <p:txBody>
          <a:bodyPr wrap="none" rtlCol="0">
            <a:spAutoFit/>
          </a:bodyPr>
          <a:lstStyle/>
          <a:p>
            <a:r>
              <a:rPr lang="en-US" sz="4400" dirty="0"/>
              <a:t>Complexity: Low</a:t>
            </a:r>
          </a:p>
          <a:p>
            <a:endParaRPr lang="en-US" sz="4400" dirty="0"/>
          </a:p>
          <a:p>
            <a:r>
              <a:rPr lang="en-US" sz="4400" dirty="0"/>
              <a:t>Priority: High</a:t>
            </a:r>
          </a:p>
        </p:txBody>
      </p:sp>
    </p:spTree>
    <p:extLst>
      <p:ext uri="{BB962C8B-B14F-4D97-AF65-F5344CB8AC3E}">
        <p14:creationId xmlns:p14="http://schemas.microsoft.com/office/powerpoint/2010/main" val="3439489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3520A-1B96-07D0-BFD3-626378C26ACE}"/>
            </a:ext>
          </a:extLst>
        </p:cNvPr>
        <p:cNvGrpSpPr/>
        <p:nvPr/>
      </p:nvGrpSpPr>
      <p:grpSpPr>
        <a:xfrm>
          <a:off x="0" y="0"/>
          <a:ext cx="0" cy="0"/>
          <a:chOff x="0" y="0"/>
          <a:chExt cx="0" cy="0"/>
        </a:xfrm>
      </p:grpSpPr>
      <p:pic>
        <p:nvPicPr>
          <p:cNvPr id="4" name="Content Placeholder 3" descr="A logo of a pirate&#10;&#10;AI-generated content may be incorrect.">
            <a:extLst>
              <a:ext uri="{FF2B5EF4-FFF2-40B4-BE49-F238E27FC236}">
                <a16:creationId xmlns:a16="http://schemas.microsoft.com/office/drawing/2014/main" id="{90442082-B7A8-EDA5-0203-542A260FAF7F}"/>
              </a:ext>
            </a:extLst>
          </p:cNvPr>
          <p:cNvPicPr>
            <a:picLocks noGrp="1" noChangeAspect="1"/>
          </p:cNvPicPr>
          <p:nvPr>
            <p:ph idx="1"/>
          </p:nvPr>
        </p:nvPicPr>
        <p:blipFill>
          <a:blip r:embed="rId2"/>
          <a:srcRect l="33609" t="20678" r="33333" b="21359"/>
          <a:stretch/>
        </p:blipFill>
        <p:spPr>
          <a:xfrm>
            <a:off x="10687792" y="2905"/>
            <a:ext cx="1507044" cy="1503809"/>
          </a:xfrm>
        </p:spPr>
      </p:pic>
      <p:sp>
        <p:nvSpPr>
          <p:cNvPr id="5" name="TextBox 4">
            <a:extLst>
              <a:ext uri="{FF2B5EF4-FFF2-40B4-BE49-F238E27FC236}">
                <a16:creationId xmlns:a16="http://schemas.microsoft.com/office/drawing/2014/main" id="{5C7ADFA4-A623-84B8-A2FD-56FA85223FB7}"/>
              </a:ext>
            </a:extLst>
          </p:cNvPr>
          <p:cNvSpPr txBox="1"/>
          <p:nvPr/>
        </p:nvSpPr>
        <p:spPr>
          <a:xfrm>
            <a:off x="447102" y="407940"/>
            <a:ext cx="619640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t>Josh: Storyboard</a:t>
            </a:r>
          </a:p>
        </p:txBody>
      </p:sp>
      <p:pic>
        <p:nvPicPr>
          <p:cNvPr id="2" name="Picture 1" descr="A cartoon of a person smoking a cigar&#10;&#10;AI-generated content may be incorrect.">
            <a:extLst>
              <a:ext uri="{FF2B5EF4-FFF2-40B4-BE49-F238E27FC236}">
                <a16:creationId xmlns:a16="http://schemas.microsoft.com/office/drawing/2014/main" id="{B2F565C9-364A-6192-DCD3-F7637A984EEE}"/>
              </a:ext>
            </a:extLst>
          </p:cNvPr>
          <p:cNvPicPr>
            <a:picLocks noChangeAspect="1"/>
          </p:cNvPicPr>
          <p:nvPr/>
        </p:nvPicPr>
        <p:blipFill>
          <a:blip r:embed="rId3"/>
          <a:stretch>
            <a:fillRect/>
          </a:stretch>
        </p:blipFill>
        <p:spPr>
          <a:xfrm>
            <a:off x="5740045" y="1716999"/>
            <a:ext cx="6199889" cy="4217694"/>
          </a:xfrm>
          <a:prstGeom prst="rect">
            <a:avLst/>
          </a:prstGeom>
          <a:ln>
            <a:noFill/>
          </a:ln>
        </p:spPr>
      </p:pic>
      <p:sp>
        <p:nvSpPr>
          <p:cNvPr id="3" name="TextBox 6">
            <a:extLst>
              <a:ext uri="{FF2B5EF4-FFF2-40B4-BE49-F238E27FC236}">
                <a16:creationId xmlns:a16="http://schemas.microsoft.com/office/drawing/2014/main" id="{FA0D9328-83A8-05FC-E4EA-13A204CDAD3A}"/>
              </a:ext>
            </a:extLst>
          </p:cNvPr>
          <p:cNvSpPr txBox="1"/>
          <p:nvPr/>
        </p:nvSpPr>
        <p:spPr>
          <a:xfrm>
            <a:off x="444171" y="1846459"/>
            <a:ext cx="5861858" cy="452431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err="1"/>
              <a:t>PegHead</a:t>
            </a:r>
            <a:r>
              <a:rPr lang="en-US" sz="2400" b="1"/>
              <a:t>: </a:t>
            </a:r>
            <a:r>
              <a:rPr lang="en-US" sz="2400" err="1"/>
              <a:t>PegHead's</a:t>
            </a:r>
            <a:r>
              <a:rPr lang="en-US" sz="2400"/>
              <a:t> head was so disfigured that he needed a head transplant (science has come a long way). </a:t>
            </a:r>
            <a:endParaRPr lang="en-US"/>
          </a:p>
          <a:p>
            <a:endParaRPr lang="en-US" sz="2400"/>
          </a:p>
          <a:p>
            <a:r>
              <a:rPr lang="en-US" sz="2400"/>
              <a:t>Thankfully, he had health insurance. However, his insurance claim got denied, so the only thing he could afford was a peg leg attached to his head.</a:t>
            </a:r>
            <a:endParaRPr lang="en-US"/>
          </a:p>
          <a:p>
            <a:endParaRPr lang="en-US" sz="2400"/>
          </a:p>
          <a:p>
            <a:r>
              <a:rPr lang="en-US" sz="2400" b="1"/>
              <a:t>Dialogue: </a:t>
            </a:r>
            <a:r>
              <a:rPr lang="en-US" sz="2400"/>
              <a:t>"You wake up in an infirmary, but your head feels weird, let's hope you're okay, knock on wood."</a:t>
            </a:r>
          </a:p>
        </p:txBody>
      </p:sp>
      <p:sp>
        <p:nvSpPr>
          <p:cNvPr id="7" name="TextBox 6">
            <a:extLst>
              <a:ext uri="{FF2B5EF4-FFF2-40B4-BE49-F238E27FC236}">
                <a16:creationId xmlns:a16="http://schemas.microsoft.com/office/drawing/2014/main" id="{7966CA22-6889-E5FC-50C2-E9EDD222116A}"/>
              </a:ext>
            </a:extLst>
          </p:cNvPr>
          <p:cNvSpPr txBox="1"/>
          <p:nvPr/>
        </p:nvSpPr>
        <p:spPr>
          <a:xfrm>
            <a:off x="7550389" y="862125"/>
            <a:ext cx="25966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PegHead</a:t>
            </a:r>
            <a:r>
              <a:rPr lang="en-US"/>
              <a:t> (post-op) (concept art)</a:t>
            </a:r>
          </a:p>
        </p:txBody>
      </p:sp>
    </p:spTree>
    <p:extLst>
      <p:ext uri="{BB962C8B-B14F-4D97-AF65-F5344CB8AC3E}">
        <p14:creationId xmlns:p14="http://schemas.microsoft.com/office/powerpoint/2010/main" val="78379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logo of a pirate&#10;&#10;AI-generated content may be incorrect.">
            <a:extLst>
              <a:ext uri="{FF2B5EF4-FFF2-40B4-BE49-F238E27FC236}">
                <a16:creationId xmlns:a16="http://schemas.microsoft.com/office/drawing/2014/main" id="{CCA1CBE9-E451-644C-C3F8-CF6C17801450}"/>
              </a:ext>
            </a:extLst>
          </p:cNvPr>
          <p:cNvPicPr>
            <a:picLocks noGrp="1" noChangeAspect="1"/>
          </p:cNvPicPr>
          <p:nvPr>
            <p:ph idx="1"/>
          </p:nvPr>
        </p:nvPicPr>
        <p:blipFill>
          <a:blip r:embed="rId2"/>
          <a:srcRect l="33609" t="20678" r="33333" b="21359"/>
          <a:stretch/>
        </p:blipFill>
        <p:spPr>
          <a:xfrm>
            <a:off x="10687792" y="2905"/>
            <a:ext cx="1507044" cy="1503809"/>
          </a:xfrm>
        </p:spPr>
      </p:pic>
      <p:sp>
        <p:nvSpPr>
          <p:cNvPr id="5" name="TextBox 4">
            <a:extLst>
              <a:ext uri="{FF2B5EF4-FFF2-40B4-BE49-F238E27FC236}">
                <a16:creationId xmlns:a16="http://schemas.microsoft.com/office/drawing/2014/main" id="{58BD5312-8FE3-B99B-A51D-880ADEA3DD19}"/>
              </a:ext>
            </a:extLst>
          </p:cNvPr>
          <p:cNvSpPr txBox="1"/>
          <p:nvPr/>
        </p:nvSpPr>
        <p:spPr>
          <a:xfrm>
            <a:off x="654920" y="576174"/>
            <a:ext cx="619640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t>Josh: Storyboard</a:t>
            </a:r>
          </a:p>
        </p:txBody>
      </p:sp>
      <p:pic>
        <p:nvPicPr>
          <p:cNvPr id="3" name="Picture 2" descr="A cartoon of a person holding an object&#10;&#10;AI-generated content may be incorrect.">
            <a:extLst>
              <a:ext uri="{FF2B5EF4-FFF2-40B4-BE49-F238E27FC236}">
                <a16:creationId xmlns:a16="http://schemas.microsoft.com/office/drawing/2014/main" id="{23D235C6-7343-F36B-D7FF-A11C920F27CD}"/>
              </a:ext>
            </a:extLst>
          </p:cNvPr>
          <p:cNvPicPr>
            <a:picLocks noChangeAspect="1"/>
          </p:cNvPicPr>
          <p:nvPr/>
        </p:nvPicPr>
        <p:blipFill>
          <a:blip r:embed="rId3"/>
          <a:stretch>
            <a:fillRect/>
          </a:stretch>
        </p:blipFill>
        <p:spPr>
          <a:xfrm>
            <a:off x="7654844" y="1506531"/>
            <a:ext cx="3480420" cy="4618475"/>
          </a:xfrm>
          <a:prstGeom prst="rect">
            <a:avLst/>
          </a:prstGeom>
          <a:ln>
            <a:noFill/>
          </a:ln>
        </p:spPr>
      </p:pic>
      <p:sp>
        <p:nvSpPr>
          <p:cNvPr id="2" name="TextBox 1">
            <a:extLst>
              <a:ext uri="{FF2B5EF4-FFF2-40B4-BE49-F238E27FC236}">
                <a16:creationId xmlns:a16="http://schemas.microsoft.com/office/drawing/2014/main" id="{878117B4-6BB1-C903-BFA1-91BB796E911E}"/>
              </a:ext>
            </a:extLst>
          </p:cNvPr>
          <p:cNvSpPr txBox="1"/>
          <p:nvPr/>
        </p:nvSpPr>
        <p:spPr>
          <a:xfrm>
            <a:off x="648097" y="1597760"/>
            <a:ext cx="6197515"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err="1"/>
              <a:t>PegHead</a:t>
            </a:r>
            <a:r>
              <a:rPr lang="en-US" sz="2400" b="1"/>
              <a:t>: </a:t>
            </a:r>
            <a:r>
              <a:rPr lang="en-US" sz="2400" err="1"/>
              <a:t>PegHead</a:t>
            </a:r>
            <a:r>
              <a:rPr lang="en-US" sz="2400"/>
              <a:t> is VERY mad his insurance claim got denied. It's time to take matters into his own hands. Peghead leaves the infirmary, armed with a gun, trying to exact his revenge.</a:t>
            </a:r>
          </a:p>
          <a:p>
            <a:endParaRPr lang="en-US" sz="2400"/>
          </a:p>
          <a:p>
            <a:r>
              <a:rPr lang="en-US" sz="2400" b="1"/>
              <a:t>Action: </a:t>
            </a:r>
            <a:r>
              <a:rPr lang="en-US" sz="2400"/>
              <a:t>Complete tutorial by moving, crouching, jumping, and shooting.</a:t>
            </a:r>
          </a:p>
          <a:p>
            <a:endParaRPr lang="en-US" sz="2400"/>
          </a:p>
          <a:p>
            <a:r>
              <a:rPr lang="en-US" sz="2400" b="1"/>
              <a:t>Dialogue: </a:t>
            </a:r>
            <a:r>
              <a:rPr lang="en-US" sz="2400"/>
              <a:t>"You've been in the hospital for quite some time, you need to find your bearings before you begin your adventure."</a:t>
            </a:r>
          </a:p>
        </p:txBody>
      </p:sp>
      <p:sp>
        <p:nvSpPr>
          <p:cNvPr id="6" name="TextBox 5">
            <a:extLst>
              <a:ext uri="{FF2B5EF4-FFF2-40B4-BE49-F238E27FC236}">
                <a16:creationId xmlns:a16="http://schemas.microsoft.com/office/drawing/2014/main" id="{703BD8D1-53AE-1F93-9152-8BB00957DCD6}"/>
              </a:ext>
            </a:extLst>
          </p:cNvPr>
          <p:cNvSpPr txBox="1"/>
          <p:nvPr/>
        </p:nvSpPr>
        <p:spPr>
          <a:xfrm>
            <a:off x="7332675" y="961086"/>
            <a:ext cx="30419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PegHead</a:t>
            </a:r>
            <a:r>
              <a:rPr lang="en-US"/>
              <a:t>, armed to the teeth</a:t>
            </a:r>
          </a:p>
        </p:txBody>
      </p:sp>
    </p:spTree>
    <p:extLst>
      <p:ext uri="{BB962C8B-B14F-4D97-AF65-F5344CB8AC3E}">
        <p14:creationId xmlns:p14="http://schemas.microsoft.com/office/powerpoint/2010/main" val="905482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CAD93-78AF-F626-4069-C6C4DBDDFDDB}"/>
            </a:ext>
          </a:extLst>
        </p:cNvPr>
        <p:cNvGrpSpPr/>
        <p:nvPr/>
      </p:nvGrpSpPr>
      <p:grpSpPr>
        <a:xfrm>
          <a:off x="0" y="0"/>
          <a:ext cx="0" cy="0"/>
          <a:chOff x="0" y="0"/>
          <a:chExt cx="0" cy="0"/>
        </a:xfrm>
      </p:grpSpPr>
      <p:pic>
        <p:nvPicPr>
          <p:cNvPr id="4" name="Content Placeholder 3" descr="A logo of a pirate&#10;&#10;AI-generated content may be incorrect.">
            <a:extLst>
              <a:ext uri="{FF2B5EF4-FFF2-40B4-BE49-F238E27FC236}">
                <a16:creationId xmlns:a16="http://schemas.microsoft.com/office/drawing/2014/main" id="{002D48E5-B9C2-5980-2E4E-2AA531DBC63A}"/>
              </a:ext>
            </a:extLst>
          </p:cNvPr>
          <p:cNvPicPr>
            <a:picLocks noGrp="1" noChangeAspect="1"/>
          </p:cNvPicPr>
          <p:nvPr>
            <p:ph idx="1"/>
          </p:nvPr>
        </p:nvPicPr>
        <p:blipFill>
          <a:blip r:embed="rId2"/>
          <a:srcRect l="33609" t="20678" r="33333" b="21359"/>
          <a:stretch/>
        </p:blipFill>
        <p:spPr>
          <a:xfrm>
            <a:off x="10687792" y="2905"/>
            <a:ext cx="1507044" cy="1503809"/>
          </a:xfrm>
        </p:spPr>
      </p:pic>
      <p:sp>
        <p:nvSpPr>
          <p:cNvPr id="5" name="TextBox 4">
            <a:extLst>
              <a:ext uri="{FF2B5EF4-FFF2-40B4-BE49-F238E27FC236}">
                <a16:creationId xmlns:a16="http://schemas.microsoft.com/office/drawing/2014/main" id="{418BB568-ABE8-2062-F2D4-3489A94191E2}"/>
              </a:ext>
            </a:extLst>
          </p:cNvPr>
          <p:cNvSpPr txBox="1"/>
          <p:nvPr/>
        </p:nvSpPr>
        <p:spPr>
          <a:xfrm>
            <a:off x="367933" y="368356"/>
            <a:ext cx="619640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t>Josh: Storyboard</a:t>
            </a:r>
          </a:p>
        </p:txBody>
      </p:sp>
      <p:pic>
        <p:nvPicPr>
          <p:cNvPr id="2" name="Picture 1" descr="A cartoon of a rabbit shooting a broom&#10;&#10;AI-generated content may be incorrect.">
            <a:extLst>
              <a:ext uri="{FF2B5EF4-FFF2-40B4-BE49-F238E27FC236}">
                <a16:creationId xmlns:a16="http://schemas.microsoft.com/office/drawing/2014/main" id="{5DB2CD92-894F-0177-8D34-5EC292F23B3B}"/>
              </a:ext>
            </a:extLst>
          </p:cNvPr>
          <p:cNvPicPr>
            <a:picLocks noChangeAspect="1"/>
          </p:cNvPicPr>
          <p:nvPr/>
        </p:nvPicPr>
        <p:blipFill>
          <a:blip r:embed="rId3"/>
          <a:stretch>
            <a:fillRect/>
          </a:stretch>
        </p:blipFill>
        <p:spPr>
          <a:xfrm>
            <a:off x="4795598" y="1869137"/>
            <a:ext cx="7400521" cy="3933504"/>
          </a:xfrm>
          <a:prstGeom prst="rect">
            <a:avLst/>
          </a:prstGeom>
          <a:ln>
            <a:noFill/>
          </a:ln>
        </p:spPr>
      </p:pic>
      <p:sp>
        <p:nvSpPr>
          <p:cNvPr id="6" name="TextBox 5">
            <a:extLst>
              <a:ext uri="{FF2B5EF4-FFF2-40B4-BE49-F238E27FC236}">
                <a16:creationId xmlns:a16="http://schemas.microsoft.com/office/drawing/2014/main" id="{91FDA094-6653-07C1-EAE5-8056B8D5D21B}"/>
              </a:ext>
            </a:extLst>
          </p:cNvPr>
          <p:cNvSpPr txBox="1"/>
          <p:nvPr/>
        </p:nvSpPr>
        <p:spPr>
          <a:xfrm>
            <a:off x="371006" y="1330565"/>
            <a:ext cx="4436009"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err="1"/>
              <a:t>PegHead</a:t>
            </a:r>
            <a:r>
              <a:rPr lang="en-US" sz="2400" b="1"/>
              <a:t>: </a:t>
            </a:r>
            <a:r>
              <a:rPr lang="en-US" sz="2400" err="1"/>
              <a:t>PegHead</a:t>
            </a:r>
            <a:r>
              <a:rPr lang="en-US" sz="2400"/>
              <a:t> plays level one, where he must defeat all goons to get one step closer to the person who wronged him.</a:t>
            </a:r>
          </a:p>
          <a:p>
            <a:endParaRPr lang="en-US" sz="2400"/>
          </a:p>
          <a:p>
            <a:r>
              <a:rPr lang="en-US" sz="2400" b="1"/>
              <a:t>Action: </a:t>
            </a:r>
            <a:r>
              <a:rPr lang="en-US" sz="2400"/>
              <a:t>Complete level one by moving, shooting enemies, avoiding attacks, and ultimately reaching the end of the level.</a:t>
            </a:r>
          </a:p>
          <a:p>
            <a:endParaRPr lang="en-US" sz="2400"/>
          </a:p>
          <a:p>
            <a:r>
              <a:rPr lang="en-US" sz="2400" b="1"/>
              <a:t>Dialogue: </a:t>
            </a:r>
            <a:r>
              <a:rPr lang="en-US" sz="2400"/>
              <a:t>"You enter the fray, with a vengeance, ready to slay any who stand in your way."</a:t>
            </a:r>
          </a:p>
        </p:txBody>
      </p:sp>
    </p:spTree>
    <p:extLst>
      <p:ext uri="{BB962C8B-B14F-4D97-AF65-F5344CB8AC3E}">
        <p14:creationId xmlns:p14="http://schemas.microsoft.com/office/powerpoint/2010/main" val="332341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E883C-B228-CB7E-0363-3444851E9E57}"/>
            </a:ext>
          </a:extLst>
        </p:cNvPr>
        <p:cNvGrpSpPr/>
        <p:nvPr/>
      </p:nvGrpSpPr>
      <p:grpSpPr>
        <a:xfrm>
          <a:off x="0" y="0"/>
          <a:ext cx="0" cy="0"/>
          <a:chOff x="0" y="0"/>
          <a:chExt cx="0" cy="0"/>
        </a:xfrm>
      </p:grpSpPr>
      <p:pic>
        <p:nvPicPr>
          <p:cNvPr id="4" name="Content Placeholder 3" descr="A logo of a pirate&#10;&#10;AI-generated content may be incorrect.">
            <a:extLst>
              <a:ext uri="{FF2B5EF4-FFF2-40B4-BE49-F238E27FC236}">
                <a16:creationId xmlns:a16="http://schemas.microsoft.com/office/drawing/2014/main" id="{A835410D-0AEC-471E-EF18-6323CDE5EC76}"/>
              </a:ext>
            </a:extLst>
          </p:cNvPr>
          <p:cNvPicPr>
            <a:picLocks noGrp="1" noChangeAspect="1"/>
          </p:cNvPicPr>
          <p:nvPr>
            <p:ph idx="1"/>
          </p:nvPr>
        </p:nvPicPr>
        <p:blipFill>
          <a:blip r:embed="rId2"/>
          <a:srcRect l="33609" t="20678" r="33333" b="21359"/>
          <a:stretch/>
        </p:blipFill>
        <p:spPr>
          <a:xfrm>
            <a:off x="10687792" y="2905"/>
            <a:ext cx="1507044" cy="1503809"/>
          </a:xfrm>
        </p:spPr>
      </p:pic>
      <p:sp>
        <p:nvSpPr>
          <p:cNvPr id="5" name="TextBox 4">
            <a:extLst>
              <a:ext uri="{FF2B5EF4-FFF2-40B4-BE49-F238E27FC236}">
                <a16:creationId xmlns:a16="http://schemas.microsoft.com/office/drawing/2014/main" id="{DE8010E4-225B-DDD4-F25F-09EBFEF7DF57}"/>
              </a:ext>
            </a:extLst>
          </p:cNvPr>
          <p:cNvSpPr txBox="1"/>
          <p:nvPr/>
        </p:nvSpPr>
        <p:spPr>
          <a:xfrm>
            <a:off x="417413" y="734512"/>
            <a:ext cx="619640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t>Josh: Storyboard</a:t>
            </a:r>
          </a:p>
        </p:txBody>
      </p:sp>
      <p:pic>
        <p:nvPicPr>
          <p:cNvPr id="2" name="Picture 1" descr="A cartoon of a person holding a sword and a sword&#10;&#10;AI-generated content may be incorrect.">
            <a:extLst>
              <a:ext uri="{FF2B5EF4-FFF2-40B4-BE49-F238E27FC236}">
                <a16:creationId xmlns:a16="http://schemas.microsoft.com/office/drawing/2014/main" id="{5F860C20-2DF8-F1A7-3C4F-D5EB80A761AF}"/>
              </a:ext>
            </a:extLst>
          </p:cNvPr>
          <p:cNvPicPr>
            <a:picLocks noChangeAspect="1"/>
          </p:cNvPicPr>
          <p:nvPr/>
        </p:nvPicPr>
        <p:blipFill>
          <a:blip r:embed="rId3"/>
          <a:stretch>
            <a:fillRect/>
          </a:stretch>
        </p:blipFill>
        <p:spPr>
          <a:xfrm>
            <a:off x="4384000" y="2049479"/>
            <a:ext cx="7704734" cy="4076509"/>
          </a:xfrm>
          <a:prstGeom prst="rect">
            <a:avLst/>
          </a:prstGeom>
          <a:ln>
            <a:noFill/>
          </a:ln>
        </p:spPr>
      </p:pic>
      <p:sp>
        <p:nvSpPr>
          <p:cNvPr id="6" name="TextBox 5">
            <a:extLst>
              <a:ext uri="{FF2B5EF4-FFF2-40B4-BE49-F238E27FC236}">
                <a16:creationId xmlns:a16="http://schemas.microsoft.com/office/drawing/2014/main" id="{D4288DE4-C381-C2A5-20B5-51C2384D2D10}"/>
              </a:ext>
            </a:extLst>
          </p:cNvPr>
          <p:cNvSpPr txBox="1"/>
          <p:nvPr/>
        </p:nvSpPr>
        <p:spPr>
          <a:xfrm>
            <a:off x="420669" y="1919749"/>
            <a:ext cx="4436009"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300" b="1" err="1"/>
              <a:t>PegHead</a:t>
            </a:r>
            <a:r>
              <a:rPr lang="en-US" sz="2300" b="1"/>
              <a:t>: </a:t>
            </a:r>
            <a:r>
              <a:rPr lang="en-US" sz="2300" err="1"/>
              <a:t>PegHead</a:t>
            </a:r>
            <a:r>
              <a:rPr lang="en-US" sz="2300"/>
              <a:t> enters level two. He feels he's getting closer to finding the person behind this.</a:t>
            </a:r>
          </a:p>
          <a:p>
            <a:endParaRPr lang="en-US" sz="2300"/>
          </a:p>
          <a:p>
            <a:r>
              <a:rPr lang="en-US" sz="2300" b="1"/>
              <a:t>Action: </a:t>
            </a:r>
            <a:r>
              <a:rPr lang="en-US" sz="2300"/>
              <a:t>Maneuver around map, shoot enemies, dodge projectiles, use power-ups, reach the end of level.</a:t>
            </a:r>
          </a:p>
          <a:p>
            <a:endParaRPr lang="en-US" sz="2300"/>
          </a:p>
          <a:p>
            <a:r>
              <a:rPr lang="en-US" sz="2300" b="1"/>
              <a:t>Dialogue: </a:t>
            </a:r>
            <a:r>
              <a:rPr lang="en-US" sz="2300"/>
              <a:t>"You see more waves of enemies, but the end is in sight."</a:t>
            </a:r>
          </a:p>
        </p:txBody>
      </p:sp>
    </p:spTree>
    <p:extLst>
      <p:ext uri="{BB962C8B-B14F-4D97-AF65-F5344CB8AC3E}">
        <p14:creationId xmlns:p14="http://schemas.microsoft.com/office/powerpoint/2010/main" val="3995274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459DD-FDE4-A9C8-838D-6D09E085D46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DBEC80F-E5E0-395F-EDF4-35A0171B2BC2}"/>
              </a:ext>
            </a:extLst>
          </p:cNvPr>
          <p:cNvPicPr>
            <a:picLocks noChangeAspect="1"/>
          </p:cNvPicPr>
          <p:nvPr/>
        </p:nvPicPr>
        <p:blipFill>
          <a:blip r:embed="rId2"/>
          <a:stretch>
            <a:fillRect/>
          </a:stretch>
        </p:blipFill>
        <p:spPr>
          <a:xfrm>
            <a:off x="5133056" y="2495480"/>
            <a:ext cx="6890658" cy="3452235"/>
          </a:xfrm>
          <a:prstGeom prst="rect">
            <a:avLst/>
          </a:prstGeom>
          <a:ln>
            <a:noFill/>
          </a:ln>
        </p:spPr>
      </p:pic>
      <p:pic>
        <p:nvPicPr>
          <p:cNvPr id="4" name="Content Placeholder 3" descr="A logo of a pirate&#10;&#10;AI-generated content may be incorrect.">
            <a:extLst>
              <a:ext uri="{FF2B5EF4-FFF2-40B4-BE49-F238E27FC236}">
                <a16:creationId xmlns:a16="http://schemas.microsoft.com/office/drawing/2014/main" id="{467D26A8-9015-3C3A-80D4-C65C91D8C915}"/>
              </a:ext>
            </a:extLst>
          </p:cNvPr>
          <p:cNvPicPr>
            <a:picLocks noGrp="1" noChangeAspect="1"/>
          </p:cNvPicPr>
          <p:nvPr>
            <p:ph idx="1"/>
          </p:nvPr>
        </p:nvPicPr>
        <p:blipFill>
          <a:blip r:embed="rId3"/>
          <a:srcRect l="33609" t="20678" r="33333" b="21359"/>
          <a:stretch/>
        </p:blipFill>
        <p:spPr>
          <a:xfrm>
            <a:off x="10687792" y="2905"/>
            <a:ext cx="1507044" cy="1503809"/>
          </a:xfrm>
        </p:spPr>
      </p:pic>
      <p:sp>
        <p:nvSpPr>
          <p:cNvPr id="5" name="TextBox 4">
            <a:extLst>
              <a:ext uri="{FF2B5EF4-FFF2-40B4-BE49-F238E27FC236}">
                <a16:creationId xmlns:a16="http://schemas.microsoft.com/office/drawing/2014/main" id="{A06D15D0-EED0-A5BD-EEC3-026449EFB56F}"/>
              </a:ext>
            </a:extLst>
          </p:cNvPr>
          <p:cNvSpPr txBox="1"/>
          <p:nvPr/>
        </p:nvSpPr>
        <p:spPr>
          <a:xfrm>
            <a:off x="278868" y="368356"/>
            <a:ext cx="449427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t>Josh: Storyboard</a:t>
            </a:r>
          </a:p>
        </p:txBody>
      </p:sp>
      <p:sp>
        <p:nvSpPr>
          <p:cNvPr id="6" name="TextBox 5">
            <a:extLst>
              <a:ext uri="{FF2B5EF4-FFF2-40B4-BE49-F238E27FC236}">
                <a16:creationId xmlns:a16="http://schemas.microsoft.com/office/drawing/2014/main" id="{7E9A3CEB-0229-25AA-578E-B86984606F41}"/>
              </a:ext>
            </a:extLst>
          </p:cNvPr>
          <p:cNvSpPr txBox="1"/>
          <p:nvPr/>
        </p:nvSpPr>
        <p:spPr>
          <a:xfrm>
            <a:off x="300451" y="1330565"/>
            <a:ext cx="4972230" cy="46935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300" b="1" err="1"/>
              <a:t>PegHead</a:t>
            </a:r>
            <a:r>
              <a:rPr lang="en-US" sz="2300" b="1"/>
              <a:t>: </a:t>
            </a:r>
            <a:r>
              <a:rPr lang="en-US" sz="2300" err="1"/>
              <a:t>PegHead</a:t>
            </a:r>
            <a:r>
              <a:rPr lang="en-US" sz="2300"/>
              <a:t> encounters the final boss. The boss shoots out projectiles that deplete </a:t>
            </a:r>
            <a:r>
              <a:rPr lang="en-US" sz="2300" err="1"/>
              <a:t>PegHead's</a:t>
            </a:r>
            <a:r>
              <a:rPr lang="en-US" sz="2300"/>
              <a:t> vitamin C stores, causing death by scurvy.</a:t>
            </a:r>
          </a:p>
          <a:p>
            <a:endParaRPr lang="en-US" sz="2300"/>
          </a:p>
          <a:p>
            <a:r>
              <a:rPr lang="en-US" sz="2300" b="1"/>
              <a:t>Action: </a:t>
            </a:r>
            <a:r>
              <a:rPr lang="en-US" sz="2300"/>
              <a:t>Dodge projectiles, maneuver around the arena, defeat the boss.</a:t>
            </a:r>
          </a:p>
          <a:p>
            <a:endParaRPr lang="en-US" sz="2300"/>
          </a:p>
          <a:p>
            <a:r>
              <a:rPr lang="en-US" sz="2300" b="1"/>
              <a:t>Dialogue: </a:t>
            </a:r>
            <a:r>
              <a:rPr lang="en-US" sz="2300"/>
              <a:t>"You feel the ground shake as a towering figure emerges from the shadows. It's time to prove yourself once more."</a:t>
            </a:r>
          </a:p>
        </p:txBody>
      </p:sp>
    </p:spTree>
    <p:extLst>
      <p:ext uri="{BB962C8B-B14F-4D97-AF65-F5344CB8AC3E}">
        <p14:creationId xmlns:p14="http://schemas.microsoft.com/office/powerpoint/2010/main" val="1516303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EC0E9-5D8E-A04C-8883-8B8B7CB20E91}"/>
            </a:ext>
          </a:extLst>
        </p:cNvPr>
        <p:cNvGrpSpPr/>
        <p:nvPr/>
      </p:nvGrpSpPr>
      <p:grpSpPr>
        <a:xfrm>
          <a:off x="0" y="0"/>
          <a:ext cx="0" cy="0"/>
          <a:chOff x="0" y="0"/>
          <a:chExt cx="0" cy="0"/>
        </a:xfrm>
      </p:grpSpPr>
      <p:pic>
        <p:nvPicPr>
          <p:cNvPr id="4" name="Content Placeholder 3" descr="A logo of a pirate&#10;&#10;AI-generated content may be incorrect.">
            <a:extLst>
              <a:ext uri="{FF2B5EF4-FFF2-40B4-BE49-F238E27FC236}">
                <a16:creationId xmlns:a16="http://schemas.microsoft.com/office/drawing/2014/main" id="{8B9B8FD2-3B50-7469-3BAB-18F287A66DF2}"/>
              </a:ext>
            </a:extLst>
          </p:cNvPr>
          <p:cNvPicPr>
            <a:picLocks noGrp="1" noChangeAspect="1"/>
          </p:cNvPicPr>
          <p:nvPr>
            <p:ph idx="1"/>
          </p:nvPr>
        </p:nvPicPr>
        <p:blipFill>
          <a:blip r:embed="rId2"/>
          <a:srcRect l="33609" t="20678" r="33333" b="21359"/>
          <a:stretch/>
        </p:blipFill>
        <p:spPr>
          <a:xfrm>
            <a:off x="10687792" y="2905"/>
            <a:ext cx="1507044" cy="1503809"/>
          </a:xfrm>
        </p:spPr>
      </p:pic>
      <p:sp>
        <p:nvSpPr>
          <p:cNvPr id="5" name="TextBox 4">
            <a:extLst>
              <a:ext uri="{FF2B5EF4-FFF2-40B4-BE49-F238E27FC236}">
                <a16:creationId xmlns:a16="http://schemas.microsoft.com/office/drawing/2014/main" id="{4402CAE7-1ECC-13CC-CDB0-EA2599CFEF87}"/>
              </a:ext>
            </a:extLst>
          </p:cNvPr>
          <p:cNvSpPr txBox="1"/>
          <p:nvPr/>
        </p:nvSpPr>
        <p:spPr>
          <a:xfrm>
            <a:off x="753881" y="556382"/>
            <a:ext cx="619640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t>Josh: Storyboard</a:t>
            </a:r>
          </a:p>
        </p:txBody>
      </p:sp>
      <p:pic>
        <p:nvPicPr>
          <p:cNvPr id="2" name="Picture 1" descr="A cartoon character holding an object in a street&#10;&#10;AI-generated content may be incorrect.">
            <a:extLst>
              <a:ext uri="{FF2B5EF4-FFF2-40B4-BE49-F238E27FC236}">
                <a16:creationId xmlns:a16="http://schemas.microsoft.com/office/drawing/2014/main" id="{9EEB22A7-1704-CDD9-F583-D3266067C865}"/>
              </a:ext>
            </a:extLst>
          </p:cNvPr>
          <p:cNvPicPr>
            <a:picLocks noChangeAspect="1"/>
          </p:cNvPicPr>
          <p:nvPr/>
        </p:nvPicPr>
        <p:blipFill>
          <a:blip r:embed="rId3"/>
          <a:stretch>
            <a:fillRect/>
          </a:stretch>
        </p:blipFill>
        <p:spPr>
          <a:xfrm>
            <a:off x="669894" y="2075091"/>
            <a:ext cx="6372088" cy="3078821"/>
          </a:xfrm>
          <a:prstGeom prst="rect">
            <a:avLst/>
          </a:prstGeom>
        </p:spPr>
      </p:pic>
      <p:sp>
        <p:nvSpPr>
          <p:cNvPr id="6" name="TextBox 5">
            <a:extLst>
              <a:ext uri="{FF2B5EF4-FFF2-40B4-BE49-F238E27FC236}">
                <a16:creationId xmlns:a16="http://schemas.microsoft.com/office/drawing/2014/main" id="{1C326F27-4C8C-6867-9DB2-90ADFE22A880}"/>
              </a:ext>
            </a:extLst>
          </p:cNvPr>
          <p:cNvSpPr txBox="1"/>
          <p:nvPr/>
        </p:nvSpPr>
        <p:spPr>
          <a:xfrm>
            <a:off x="7518250" y="1712326"/>
            <a:ext cx="3922478"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err="1"/>
              <a:t>PegHead</a:t>
            </a:r>
            <a:r>
              <a:rPr lang="en-US" sz="2400" b="1"/>
              <a:t>: </a:t>
            </a:r>
            <a:r>
              <a:rPr lang="en-US" sz="2400"/>
              <a:t>After defeating the final boss, </a:t>
            </a:r>
            <a:r>
              <a:rPr lang="en-US" sz="2400" err="1"/>
              <a:t>PegHead</a:t>
            </a:r>
            <a:r>
              <a:rPr lang="en-US" sz="2400"/>
              <a:t> finds and defeats the health insurance CEO, bringing an end to his treacherous journey.</a:t>
            </a:r>
          </a:p>
          <a:p>
            <a:endParaRPr lang="en-US" sz="2400" b="1"/>
          </a:p>
          <a:p>
            <a:r>
              <a:rPr lang="en-US" sz="2400" b="1"/>
              <a:t>Dialogue: </a:t>
            </a:r>
            <a:r>
              <a:rPr lang="en-US" sz="2400"/>
              <a:t>"You lay your eyes on the CEO. With your flintlock in hand, you set out to finish what you've started."</a:t>
            </a:r>
          </a:p>
        </p:txBody>
      </p:sp>
      <p:sp>
        <p:nvSpPr>
          <p:cNvPr id="3" name="TextBox 2">
            <a:extLst>
              <a:ext uri="{FF2B5EF4-FFF2-40B4-BE49-F238E27FC236}">
                <a16:creationId xmlns:a16="http://schemas.microsoft.com/office/drawing/2014/main" id="{67E73CCB-120F-9D88-9D99-41574EAA5B03}"/>
              </a:ext>
            </a:extLst>
          </p:cNvPr>
          <p:cNvSpPr txBox="1"/>
          <p:nvPr/>
        </p:nvSpPr>
        <p:spPr>
          <a:xfrm>
            <a:off x="1005503" y="1716372"/>
            <a:ext cx="57018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(final scene concept art, we do not condone violence)</a:t>
            </a:r>
          </a:p>
        </p:txBody>
      </p:sp>
    </p:spTree>
    <p:extLst>
      <p:ext uri="{BB962C8B-B14F-4D97-AF65-F5344CB8AC3E}">
        <p14:creationId xmlns:p14="http://schemas.microsoft.com/office/powerpoint/2010/main" val="39128316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3cc17be6-7d9e-404e-bb3e-2311e1b13f0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6BBD36AF22E584381B247E6ADB7A2D0" ma:contentTypeVersion="15" ma:contentTypeDescription="Create a new document." ma:contentTypeScope="" ma:versionID="157b00a5d33134cff74d210d0262acd9">
  <xsd:schema xmlns:xsd="http://www.w3.org/2001/XMLSchema" xmlns:xs="http://www.w3.org/2001/XMLSchema" xmlns:p="http://schemas.microsoft.com/office/2006/metadata/properties" xmlns:ns3="3cc17be6-7d9e-404e-bb3e-2311e1b13f07" xmlns:ns4="c6c80271-259f-4f7d-a853-c9a7c699d79f" targetNamespace="http://schemas.microsoft.com/office/2006/metadata/properties" ma:root="true" ma:fieldsID="55f9a4e3433b8fa42b8c010dc59ee009" ns3:_="" ns4:_="">
    <xsd:import namespace="3cc17be6-7d9e-404e-bb3e-2311e1b13f07"/>
    <xsd:import namespace="c6c80271-259f-4f7d-a853-c9a7c699d79f"/>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element ref="ns3:_activity" minOccurs="0"/>
                <xsd:element ref="ns4:SharedWithUsers" minOccurs="0"/>
                <xsd:element ref="ns4:SharedWithDetails" minOccurs="0"/>
                <xsd:element ref="ns4:SharingHintHash" minOccurs="0"/>
                <xsd:element ref="ns3:MediaServiceGenerationTime" minOccurs="0"/>
                <xsd:element ref="ns3:MediaServiceEventHashCode" minOccurs="0"/>
                <xsd:element ref="ns3:MediaLengthInSeconds" minOccurs="0"/>
                <xsd:element ref="ns3:MediaServiceDateTaken" minOccurs="0"/>
                <xsd:element ref="ns3:MediaServiceSystem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c17be6-7d9e-404e-bb3e-2311e1b13f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_activity" ma:index="12" nillable="true" ma:displayName="_activity" ma:hidden="true" ma:internalName="_activity">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element name="MediaServiceLocation" ma:index="21" nillable="true" ma:displayName="Location" ma:indexed="true" ma:internalName="MediaServiceLocation"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6c80271-259f-4f7d-a853-c9a7c699d79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172FA2-2E95-4793-B018-ED7B6C197CCB}">
  <ds:schemaRefs>
    <ds:schemaRef ds:uri="http://schemas.openxmlformats.org/package/2006/metadata/core-properties"/>
    <ds:schemaRef ds:uri="http://www.w3.org/XML/1998/namespace"/>
    <ds:schemaRef ds:uri="http://schemas.microsoft.com/office/2006/metadata/properties"/>
    <ds:schemaRef ds:uri="http://purl.org/dc/elements/1.1/"/>
    <ds:schemaRef ds:uri="http://purl.org/dc/dcmitype/"/>
    <ds:schemaRef ds:uri="http://purl.org/dc/terms/"/>
    <ds:schemaRef ds:uri="3cc17be6-7d9e-404e-bb3e-2311e1b13f07"/>
    <ds:schemaRef ds:uri="http://schemas.microsoft.com/office/2006/documentManagement/types"/>
    <ds:schemaRef ds:uri="http://schemas.microsoft.com/office/infopath/2007/PartnerControls"/>
    <ds:schemaRef ds:uri="c6c80271-259f-4f7d-a853-c9a7c699d79f"/>
  </ds:schemaRefs>
</ds:datastoreItem>
</file>

<file path=customXml/itemProps2.xml><?xml version="1.0" encoding="utf-8"?>
<ds:datastoreItem xmlns:ds="http://schemas.openxmlformats.org/officeDocument/2006/customXml" ds:itemID="{AA8999EA-C818-4DF6-A484-BE2D8557FE8A}">
  <ds:schemaRefs>
    <ds:schemaRef ds:uri="http://schemas.microsoft.com/sharepoint/v3/contenttype/forms"/>
  </ds:schemaRefs>
</ds:datastoreItem>
</file>

<file path=customXml/itemProps3.xml><?xml version="1.0" encoding="utf-8"?>
<ds:datastoreItem xmlns:ds="http://schemas.openxmlformats.org/officeDocument/2006/customXml" ds:itemID="{400D852A-D8F3-45FC-8D1E-B443845CC8D5}">
  <ds:schemaRefs>
    <ds:schemaRef ds:uri="3cc17be6-7d9e-404e-bb3e-2311e1b13f07"/>
    <ds:schemaRef ds:uri="c6c80271-259f-4f7d-a853-c9a7c699d79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1898</Words>
  <Application>Microsoft Office PowerPoint</Application>
  <PresentationFormat>Widescreen</PresentationFormat>
  <Paragraphs>151</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Aptos</vt:lpstr>
      <vt:lpstr>Aptos Display</vt:lpstr>
      <vt:lpstr>Arial</vt:lpstr>
      <vt:lpstr>Calibri</vt:lpstr>
      <vt:lpstr>Courier New</vt:lpstr>
      <vt:lpstr>Office Theme</vt:lpstr>
      <vt:lpstr>PegHead</vt:lpstr>
      <vt:lpstr>Enoch: Brief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Enoch: Context Diagram</vt:lpstr>
      <vt:lpstr>Enoch: Diagram 0</vt:lpstr>
      <vt:lpstr>Global Use Case</vt:lpstr>
      <vt:lpstr>Enoch: Player Movement</vt:lpstr>
      <vt:lpstr>Enoch: Player Attack System</vt:lpstr>
      <vt:lpstr>Enoch: Use Case Diagram</vt:lpstr>
      <vt:lpstr>Enoch: Class Diagram</vt:lpstr>
      <vt:lpstr>PowerPoint Presentation</vt:lpstr>
      <vt:lpstr>PowerPoint Presentation</vt:lpstr>
      <vt:lpstr>PowerPoint Presentation</vt:lpstr>
      <vt:lpstr>PowerPoint Presentation</vt:lpstr>
      <vt:lpstr>PowerPoint Presentation</vt:lpstr>
      <vt:lpstr>PowerPoint Presentation</vt:lpstr>
      <vt:lpstr>Isaac – Sound</vt:lpstr>
      <vt:lpstr>Isaac – UI</vt:lpstr>
      <vt:lpstr>PowerPoint Presentation</vt:lpstr>
      <vt:lpstr>Isaac – UI Use Case</vt:lpstr>
      <vt:lpstr>Isaac – UI Class Diagram</vt:lpstr>
      <vt:lpstr>Josh: Enemies!</vt:lpstr>
      <vt:lpstr>Josh: Enemies! - Use Case Diagram </vt:lpstr>
      <vt:lpstr>Josh: Enemies! - Class Diagram</vt:lpstr>
      <vt:lpstr>Feature: Boss   Jonathan Palmer</vt:lpstr>
      <vt:lpstr>Boss Priority              Jonathan Palmer</vt:lpstr>
      <vt:lpstr>Boss Use Case         Jonathan Palmer</vt:lpstr>
      <vt:lpstr>Boss Class Diagram         Jonathan Palmer</vt:lpstr>
      <vt:lpstr>Boss Complexity         Jonathan Palmer</vt:lpstr>
      <vt:lpstr>Keagan: Level Selector and Assets</vt:lpstr>
      <vt:lpstr>Keagan: Class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 presentation</dc:title>
  <dc:creator>Myers, Enoch (myer9658@vandals.uidaho.edu)</dc:creator>
  <cp:lastModifiedBy>Myers, Enoch (myer9658@vandals.uidaho.edu)</cp:lastModifiedBy>
  <cp:revision>1</cp:revision>
  <dcterms:created xsi:type="dcterms:W3CDTF">2025-02-11T00:36:31Z</dcterms:created>
  <dcterms:modified xsi:type="dcterms:W3CDTF">2025-02-18T18:03:44Z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0x010100D6BBD36AF22E584381B247E6ADB7A2D0</vt:lpwstr>
  </property>
</Properties>
</file>